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91" d="100"/>
          <a:sy n="91"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91A95D-AA29-4381-BCA1-3520807CA35B}"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C3D5A5EF-AA5C-4D2C-B75E-3C54395EE347}">
      <dgm:prSet phldrT="[Text]"/>
      <dgm:spPr/>
      <dgm:t>
        <a:bodyPr/>
        <a:lstStyle/>
        <a:p>
          <a:r>
            <a:rPr lang="en-US" dirty="0" smtClean="0"/>
            <a:t>All Classifications</a:t>
          </a:r>
          <a:endParaRPr lang="en-US" dirty="0"/>
        </a:p>
      </dgm:t>
    </dgm:pt>
    <dgm:pt modelId="{9D9FB6C1-D4C7-4B40-8619-29A07E674F0C}" type="parTrans" cxnId="{86E69F24-EDCA-4412-B854-4DD8F7871174}">
      <dgm:prSet/>
      <dgm:spPr/>
      <dgm:t>
        <a:bodyPr/>
        <a:lstStyle/>
        <a:p>
          <a:endParaRPr lang="en-US"/>
        </a:p>
      </dgm:t>
    </dgm:pt>
    <dgm:pt modelId="{CCFD215F-EC83-47F1-9963-882B1A04A429}" type="sibTrans" cxnId="{86E69F24-EDCA-4412-B854-4DD8F7871174}">
      <dgm:prSet/>
      <dgm:spPr/>
      <dgm:t>
        <a:bodyPr/>
        <a:lstStyle/>
        <a:p>
          <a:endParaRPr lang="en-US"/>
        </a:p>
      </dgm:t>
    </dgm:pt>
    <dgm:pt modelId="{B44CA9A7-05DA-4ACB-B930-761B8F222870}">
      <dgm:prSet phldrT="[Text]"/>
      <dgm:spPr/>
      <dgm:t>
        <a:bodyPr/>
        <a:lstStyle/>
        <a:p>
          <a:r>
            <a:rPr lang="en-US" dirty="0" smtClean="0"/>
            <a:t>Residential</a:t>
          </a:r>
          <a:endParaRPr lang="en-US" dirty="0"/>
        </a:p>
      </dgm:t>
    </dgm:pt>
    <dgm:pt modelId="{28EA3F15-FCBC-42B1-BFEB-AD6BD036F4D3}" type="parTrans" cxnId="{1A50E931-C719-42EF-B432-07C8D41AEDE3}">
      <dgm:prSet/>
      <dgm:spPr/>
      <dgm:t>
        <a:bodyPr/>
        <a:lstStyle/>
        <a:p>
          <a:endParaRPr lang="en-US"/>
        </a:p>
      </dgm:t>
    </dgm:pt>
    <dgm:pt modelId="{7B608F2B-C8C9-4828-A924-802A14C4301C}" type="sibTrans" cxnId="{1A50E931-C719-42EF-B432-07C8D41AEDE3}">
      <dgm:prSet/>
      <dgm:spPr/>
      <dgm:t>
        <a:bodyPr/>
        <a:lstStyle/>
        <a:p>
          <a:endParaRPr lang="en-US"/>
        </a:p>
      </dgm:t>
    </dgm:pt>
    <dgm:pt modelId="{134B99E9-07DE-4F98-B1DD-E8DA854FDEF4}">
      <dgm:prSet phldrT="[Text]" custT="1"/>
      <dgm:spPr/>
      <dgm:t>
        <a:bodyPr/>
        <a:lstStyle/>
        <a:p>
          <a:r>
            <a:rPr lang="en-US" sz="1400" baseline="0" dirty="0" smtClean="0"/>
            <a:t>Low Density</a:t>
          </a:r>
          <a:endParaRPr lang="en-US" sz="1400" baseline="0" dirty="0"/>
        </a:p>
      </dgm:t>
    </dgm:pt>
    <dgm:pt modelId="{38D4D5CF-1788-4130-95F4-A5DB1C995BFF}" type="parTrans" cxnId="{1EDEEB55-1B84-43F8-9014-6799CDFAC035}">
      <dgm:prSet/>
      <dgm:spPr/>
      <dgm:t>
        <a:bodyPr/>
        <a:lstStyle/>
        <a:p>
          <a:endParaRPr lang="en-US"/>
        </a:p>
      </dgm:t>
    </dgm:pt>
    <dgm:pt modelId="{20F14990-4670-4205-8E57-CF01145C8FDF}" type="sibTrans" cxnId="{1EDEEB55-1B84-43F8-9014-6799CDFAC035}">
      <dgm:prSet/>
      <dgm:spPr/>
      <dgm:t>
        <a:bodyPr/>
        <a:lstStyle/>
        <a:p>
          <a:endParaRPr lang="en-US"/>
        </a:p>
      </dgm:t>
    </dgm:pt>
    <dgm:pt modelId="{62ACBF00-8C54-49F9-888F-9D4853005C71}">
      <dgm:prSet phldrT="[Text]" custT="1"/>
      <dgm:spPr/>
      <dgm:t>
        <a:bodyPr/>
        <a:lstStyle/>
        <a:p>
          <a:r>
            <a:rPr lang="en-US" sz="1200" dirty="0" smtClean="0"/>
            <a:t>Medium Density</a:t>
          </a:r>
          <a:endParaRPr lang="en-US" sz="1200" dirty="0"/>
        </a:p>
      </dgm:t>
    </dgm:pt>
    <dgm:pt modelId="{28243334-D4DB-47BE-8F92-732D69CA3CB3}" type="parTrans" cxnId="{8F8A66CD-5E07-4067-BB68-C59DAD56495B}">
      <dgm:prSet/>
      <dgm:spPr/>
      <dgm:t>
        <a:bodyPr/>
        <a:lstStyle/>
        <a:p>
          <a:endParaRPr lang="en-US"/>
        </a:p>
      </dgm:t>
    </dgm:pt>
    <dgm:pt modelId="{B750824C-A3C0-4604-B378-C4DDAD4D94D7}" type="sibTrans" cxnId="{8F8A66CD-5E07-4067-BB68-C59DAD56495B}">
      <dgm:prSet/>
      <dgm:spPr/>
      <dgm:t>
        <a:bodyPr/>
        <a:lstStyle/>
        <a:p>
          <a:endParaRPr lang="en-US"/>
        </a:p>
      </dgm:t>
    </dgm:pt>
    <dgm:pt modelId="{D39811C9-2E8D-4787-982F-586ABA472F64}">
      <dgm:prSet phldrT="[Text]"/>
      <dgm:spPr/>
      <dgm:t>
        <a:bodyPr/>
        <a:lstStyle/>
        <a:p>
          <a:r>
            <a:rPr lang="en-US" dirty="0" smtClean="0"/>
            <a:t>Industry</a:t>
          </a:r>
          <a:endParaRPr lang="en-US" dirty="0"/>
        </a:p>
      </dgm:t>
    </dgm:pt>
    <dgm:pt modelId="{AA44A20F-F375-49C2-BCF1-6C07386D3491}" type="parTrans" cxnId="{B0D5FB9D-EB20-4156-B03C-54E1F76A01E3}">
      <dgm:prSet/>
      <dgm:spPr/>
      <dgm:t>
        <a:bodyPr/>
        <a:lstStyle/>
        <a:p>
          <a:endParaRPr lang="en-US"/>
        </a:p>
      </dgm:t>
    </dgm:pt>
    <dgm:pt modelId="{AB260D5C-87A4-4C99-A265-D6F14FA7B812}" type="sibTrans" cxnId="{B0D5FB9D-EB20-4156-B03C-54E1F76A01E3}">
      <dgm:prSet/>
      <dgm:spPr/>
      <dgm:t>
        <a:bodyPr/>
        <a:lstStyle/>
        <a:p>
          <a:endParaRPr lang="en-US"/>
        </a:p>
      </dgm:t>
    </dgm:pt>
    <dgm:pt modelId="{5F95FA57-BE2D-4DF5-B7D2-FBCAB671AC06}">
      <dgm:prSet phldrT="[Text]" custT="1"/>
      <dgm:spPr/>
      <dgm:t>
        <a:bodyPr/>
        <a:lstStyle/>
        <a:p>
          <a:r>
            <a:rPr lang="en-US" sz="1600" dirty="0" smtClean="0"/>
            <a:t>Ag</a:t>
          </a:r>
          <a:endParaRPr lang="en-US" sz="1600" dirty="0"/>
        </a:p>
      </dgm:t>
    </dgm:pt>
    <dgm:pt modelId="{601E7A33-80D4-4453-819B-AA09ACF54825}" type="parTrans" cxnId="{C68CCB54-C2E3-4F7F-ACA7-EA63AD1203A1}">
      <dgm:prSet/>
      <dgm:spPr/>
      <dgm:t>
        <a:bodyPr/>
        <a:lstStyle/>
        <a:p>
          <a:endParaRPr lang="en-US"/>
        </a:p>
      </dgm:t>
    </dgm:pt>
    <dgm:pt modelId="{344BB519-9AFF-46E5-A6C8-C6AF3C3E496E}" type="sibTrans" cxnId="{C68CCB54-C2E3-4F7F-ACA7-EA63AD1203A1}">
      <dgm:prSet/>
      <dgm:spPr/>
      <dgm:t>
        <a:bodyPr/>
        <a:lstStyle/>
        <a:p>
          <a:endParaRPr lang="en-US"/>
        </a:p>
      </dgm:t>
    </dgm:pt>
    <dgm:pt modelId="{7C7A5DEA-4E28-4302-A3AE-EDEFD74E17FC}">
      <dgm:prSet phldrT="[Text]" custT="1"/>
      <dgm:spPr/>
      <dgm:t>
        <a:bodyPr/>
        <a:lstStyle/>
        <a:p>
          <a:r>
            <a:rPr lang="en-US" sz="1400" baseline="0" dirty="0" smtClean="0"/>
            <a:t>High Density</a:t>
          </a:r>
          <a:endParaRPr lang="en-US" sz="1400" baseline="0" dirty="0"/>
        </a:p>
      </dgm:t>
    </dgm:pt>
    <dgm:pt modelId="{7C0D2487-7453-475E-ADB8-D65FBD3EF2F4}" type="parTrans" cxnId="{E42B0343-062E-4967-BC5B-B63EE96696DF}">
      <dgm:prSet/>
      <dgm:spPr/>
      <dgm:t>
        <a:bodyPr/>
        <a:lstStyle/>
        <a:p>
          <a:endParaRPr lang="en-US"/>
        </a:p>
      </dgm:t>
    </dgm:pt>
    <dgm:pt modelId="{993F2FB6-D9A8-48C2-8B6B-36272B87A4A2}" type="sibTrans" cxnId="{E42B0343-062E-4967-BC5B-B63EE96696DF}">
      <dgm:prSet/>
      <dgm:spPr/>
      <dgm:t>
        <a:bodyPr/>
        <a:lstStyle/>
        <a:p>
          <a:endParaRPr lang="en-US"/>
        </a:p>
      </dgm:t>
    </dgm:pt>
    <dgm:pt modelId="{9F5D0363-AEC2-4FC2-88A2-DA0DABBC5F87}">
      <dgm:prSet phldrT="[Text]" custT="1"/>
      <dgm:spPr/>
      <dgm:t>
        <a:bodyPr/>
        <a:lstStyle/>
        <a:p>
          <a:r>
            <a:rPr lang="en-US" sz="1400" dirty="0" smtClean="0"/>
            <a:t>Mobile Homes</a:t>
          </a:r>
          <a:endParaRPr lang="en-US" sz="1400" dirty="0"/>
        </a:p>
      </dgm:t>
    </dgm:pt>
    <dgm:pt modelId="{9CCF1073-7690-4153-B6C8-0585C8FC0F2E}" type="parTrans" cxnId="{B6F76792-7A45-43DC-AD16-976CDBE14552}">
      <dgm:prSet/>
      <dgm:spPr/>
      <dgm:t>
        <a:bodyPr/>
        <a:lstStyle/>
        <a:p>
          <a:endParaRPr lang="en-US"/>
        </a:p>
      </dgm:t>
    </dgm:pt>
    <dgm:pt modelId="{4C0814EF-67AA-453B-A6D5-383438F0417D}" type="sibTrans" cxnId="{B6F76792-7A45-43DC-AD16-976CDBE14552}">
      <dgm:prSet/>
      <dgm:spPr/>
      <dgm:t>
        <a:bodyPr/>
        <a:lstStyle/>
        <a:p>
          <a:endParaRPr lang="en-US"/>
        </a:p>
      </dgm:t>
    </dgm:pt>
    <dgm:pt modelId="{9890E3FF-99B8-4A93-9EBD-9BC754A46F6B}">
      <dgm:prSet phldrT="[Text]"/>
      <dgm:spPr/>
      <dgm:t>
        <a:bodyPr/>
        <a:lstStyle/>
        <a:p>
          <a:r>
            <a:rPr lang="en-US" dirty="0" smtClean="0"/>
            <a:t>Natural</a:t>
          </a:r>
          <a:endParaRPr lang="en-US" dirty="0"/>
        </a:p>
      </dgm:t>
    </dgm:pt>
    <dgm:pt modelId="{B16279E8-542A-47E3-AD4D-74888C2E2D97}" type="parTrans" cxnId="{5D4750B6-44B0-496E-8892-093977DC5EBE}">
      <dgm:prSet/>
      <dgm:spPr/>
      <dgm:t>
        <a:bodyPr/>
        <a:lstStyle/>
        <a:p>
          <a:endParaRPr lang="en-US"/>
        </a:p>
      </dgm:t>
    </dgm:pt>
    <dgm:pt modelId="{D24BFA0C-54BB-4568-8A3A-C20D19FAE556}" type="sibTrans" cxnId="{5D4750B6-44B0-496E-8892-093977DC5EBE}">
      <dgm:prSet/>
      <dgm:spPr/>
      <dgm:t>
        <a:bodyPr/>
        <a:lstStyle/>
        <a:p>
          <a:endParaRPr lang="en-US"/>
        </a:p>
      </dgm:t>
    </dgm:pt>
    <dgm:pt modelId="{426C6BC0-0C3C-418C-9C9D-01DACC463F92}">
      <dgm:prSet phldrT="[Text]" custT="1"/>
      <dgm:spPr/>
      <dgm:t>
        <a:bodyPr/>
        <a:lstStyle/>
        <a:p>
          <a:r>
            <a:rPr lang="en-US" sz="1400" dirty="0" smtClean="0"/>
            <a:t>Forest</a:t>
          </a:r>
          <a:endParaRPr lang="en-US" sz="1400" dirty="0"/>
        </a:p>
      </dgm:t>
    </dgm:pt>
    <dgm:pt modelId="{181484FB-3B82-4B61-BCDA-747465AF4618}" type="parTrans" cxnId="{6E66D893-A0BD-46D4-AB5F-E8CFAFB98DA0}">
      <dgm:prSet/>
      <dgm:spPr/>
      <dgm:t>
        <a:bodyPr/>
        <a:lstStyle/>
        <a:p>
          <a:endParaRPr lang="en-US"/>
        </a:p>
      </dgm:t>
    </dgm:pt>
    <dgm:pt modelId="{8B074712-E2AC-4A88-9567-0C5A8B98700B}" type="sibTrans" cxnId="{6E66D893-A0BD-46D4-AB5F-E8CFAFB98DA0}">
      <dgm:prSet/>
      <dgm:spPr/>
      <dgm:t>
        <a:bodyPr/>
        <a:lstStyle/>
        <a:p>
          <a:endParaRPr lang="en-US"/>
        </a:p>
      </dgm:t>
    </dgm:pt>
    <dgm:pt modelId="{457F1B74-0A81-439D-B21A-54722991C619}">
      <dgm:prSet phldrT="[Text]" custT="1"/>
      <dgm:spPr/>
      <dgm:t>
        <a:bodyPr/>
        <a:lstStyle/>
        <a:p>
          <a:r>
            <a:rPr lang="en-US" sz="1200" dirty="0" smtClean="0"/>
            <a:t>Wetland</a:t>
          </a:r>
          <a:endParaRPr lang="en-US" sz="1200" dirty="0"/>
        </a:p>
      </dgm:t>
    </dgm:pt>
    <dgm:pt modelId="{C37B602A-9D5A-4C0C-BF46-3D74E6DBB907}" type="parTrans" cxnId="{D49B57E3-8D9E-4883-A471-69FC29FCDC60}">
      <dgm:prSet/>
      <dgm:spPr/>
      <dgm:t>
        <a:bodyPr/>
        <a:lstStyle/>
        <a:p>
          <a:endParaRPr lang="en-US"/>
        </a:p>
      </dgm:t>
    </dgm:pt>
    <dgm:pt modelId="{552D7C5D-B107-4810-8008-81D3E0B9ED23}" type="sibTrans" cxnId="{D49B57E3-8D9E-4883-A471-69FC29FCDC60}">
      <dgm:prSet/>
      <dgm:spPr/>
      <dgm:t>
        <a:bodyPr/>
        <a:lstStyle/>
        <a:p>
          <a:endParaRPr lang="en-US"/>
        </a:p>
      </dgm:t>
    </dgm:pt>
    <dgm:pt modelId="{584DA875-A172-45D0-B0D0-45274573F416}">
      <dgm:prSet phldrT="[Text]" custT="1"/>
      <dgm:spPr/>
      <dgm:t>
        <a:bodyPr/>
        <a:lstStyle/>
        <a:p>
          <a:r>
            <a:rPr lang="en-US" sz="1400" dirty="0" smtClean="0"/>
            <a:t>Trans, </a:t>
          </a:r>
          <a:r>
            <a:rPr lang="en-US" sz="1400" dirty="0" err="1" smtClean="0"/>
            <a:t>Comm</a:t>
          </a:r>
          <a:r>
            <a:rPr lang="en-US" sz="1400" dirty="0" smtClean="0"/>
            <a:t>, </a:t>
          </a:r>
          <a:r>
            <a:rPr lang="en-US" sz="1400" dirty="0" err="1" smtClean="0"/>
            <a:t>Utils</a:t>
          </a:r>
          <a:endParaRPr lang="en-US" sz="1400" dirty="0"/>
        </a:p>
      </dgm:t>
    </dgm:pt>
    <dgm:pt modelId="{BE0DA783-4508-4A70-A70D-68BE3A4543C6}" type="parTrans" cxnId="{696EB7F7-C9A7-4E0B-A342-9181D82B9273}">
      <dgm:prSet/>
      <dgm:spPr/>
      <dgm:t>
        <a:bodyPr/>
        <a:lstStyle/>
        <a:p>
          <a:endParaRPr lang="en-US"/>
        </a:p>
      </dgm:t>
    </dgm:pt>
    <dgm:pt modelId="{41DD39EE-C120-4EFE-8166-15B2F42B5EAE}" type="sibTrans" cxnId="{696EB7F7-C9A7-4E0B-A342-9181D82B9273}">
      <dgm:prSet/>
      <dgm:spPr/>
      <dgm:t>
        <a:bodyPr/>
        <a:lstStyle/>
        <a:p>
          <a:endParaRPr lang="en-US"/>
        </a:p>
      </dgm:t>
    </dgm:pt>
    <dgm:pt modelId="{FE94B89E-FB5F-4AEC-8457-1AEAEDEEA97D}">
      <dgm:prSet phldrT="[Text]" custT="1"/>
      <dgm:spPr/>
      <dgm:t>
        <a:bodyPr/>
        <a:lstStyle/>
        <a:p>
          <a:r>
            <a:rPr lang="en-US" sz="1100" dirty="0" smtClean="0"/>
            <a:t>Industrial</a:t>
          </a:r>
          <a:endParaRPr lang="en-US" sz="1100" dirty="0"/>
        </a:p>
      </dgm:t>
    </dgm:pt>
    <dgm:pt modelId="{B1C8A4E5-58B4-471C-83DA-8FC522AD055C}" type="parTrans" cxnId="{716BE1CA-1B2A-4737-994B-16E84FC78D3C}">
      <dgm:prSet/>
      <dgm:spPr/>
      <dgm:t>
        <a:bodyPr/>
        <a:lstStyle/>
        <a:p>
          <a:endParaRPr lang="en-US"/>
        </a:p>
      </dgm:t>
    </dgm:pt>
    <dgm:pt modelId="{7AE6EA24-8711-4D27-B6B1-5632DF5B68FA}" type="sibTrans" cxnId="{716BE1CA-1B2A-4737-994B-16E84FC78D3C}">
      <dgm:prSet/>
      <dgm:spPr/>
      <dgm:t>
        <a:bodyPr/>
        <a:lstStyle/>
        <a:p>
          <a:endParaRPr lang="en-US"/>
        </a:p>
      </dgm:t>
    </dgm:pt>
    <dgm:pt modelId="{70062238-B390-4DF8-A337-53275C74202A}">
      <dgm:prSet phldrT="[Text]" custT="1"/>
      <dgm:spPr/>
      <dgm:t>
        <a:bodyPr/>
        <a:lstStyle/>
        <a:p>
          <a:r>
            <a:rPr lang="en-US" sz="1400" dirty="0" err="1" smtClean="0"/>
            <a:t>Ind</a:t>
          </a:r>
          <a:r>
            <a:rPr lang="en-US" sz="1400" dirty="0" smtClean="0"/>
            <a:t> and </a:t>
          </a:r>
          <a:r>
            <a:rPr lang="en-US" sz="1400" dirty="0" err="1" smtClean="0"/>
            <a:t>Comm</a:t>
          </a:r>
          <a:r>
            <a:rPr lang="en-US" sz="1000" dirty="0" smtClean="0"/>
            <a:t/>
          </a:r>
          <a:br>
            <a:rPr lang="en-US" sz="1000" dirty="0" smtClean="0"/>
          </a:br>
          <a:endParaRPr lang="en-US" sz="1000" dirty="0"/>
        </a:p>
      </dgm:t>
    </dgm:pt>
    <dgm:pt modelId="{F52A55F8-4760-4968-B463-4FC40AA1C2E2}" type="parTrans" cxnId="{FAF6D260-2D85-4D97-AAC3-EF9CA34A7532}">
      <dgm:prSet/>
      <dgm:spPr/>
      <dgm:t>
        <a:bodyPr/>
        <a:lstStyle/>
        <a:p>
          <a:endParaRPr lang="en-US"/>
        </a:p>
      </dgm:t>
    </dgm:pt>
    <dgm:pt modelId="{A8EBE3C4-0BD4-4FC2-8B25-C53C17BA351B}" type="sibTrans" cxnId="{FAF6D260-2D85-4D97-AAC3-EF9CA34A7532}">
      <dgm:prSet/>
      <dgm:spPr/>
      <dgm:t>
        <a:bodyPr/>
        <a:lstStyle/>
        <a:p>
          <a:endParaRPr lang="en-US"/>
        </a:p>
      </dgm:t>
    </dgm:pt>
    <dgm:pt modelId="{BCC95766-619E-44BC-94B9-22B90C424427}" type="pres">
      <dgm:prSet presAssocID="{B891A95D-AA29-4381-BCA1-3520807CA35B}" presName="Name0" presStyleCnt="0">
        <dgm:presLayoutVars>
          <dgm:chPref val="1"/>
          <dgm:dir/>
          <dgm:animOne val="branch"/>
          <dgm:animLvl val="lvl"/>
          <dgm:resizeHandles/>
        </dgm:presLayoutVars>
      </dgm:prSet>
      <dgm:spPr/>
      <dgm:t>
        <a:bodyPr/>
        <a:lstStyle/>
        <a:p>
          <a:endParaRPr lang="en-US"/>
        </a:p>
      </dgm:t>
    </dgm:pt>
    <dgm:pt modelId="{486941B6-30AA-4B6F-97BF-D5812A76C7E6}" type="pres">
      <dgm:prSet presAssocID="{C3D5A5EF-AA5C-4D2C-B75E-3C54395EE347}" presName="vertOne" presStyleCnt="0"/>
      <dgm:spPr/>
    </dgm:pt>
    <dgm:pt modelId="{83E53A08-BC7C-4689-BD59-DA8FC3D35799}" type="pres">
      <dgm:prSet presAssocID="{C3D5A5EF-AA5C-4D2C-B75E-3C54395EE347}" presName="txOne" presStyleLbl="node0" presStyleIdx="0" presStyleCnt="1" custScaleY="17893" custLinFactNeighborX="-288" custLinFactNeighborY="8627">
        <dgm:presLayoutVars>
          <dgm:chPref val="3"/>
        </dgm:presLayoutVars>
      </dgm:prSet>
      <dgm:spPr/>
      <dgm:t>
        <a:bodyPr/>
        <a:lstStyle/>
        <a:p>
          <a:endParaRPr lang="en-US"/>
        </a:p>
      </dgm:t>
    </dgm:pt>
    <dgm:pt modelId="{7A681D97-BA14-4940-A954-79F20C354652}" type="pres">
      <dgm:prSet presAssocID="{C3D5A5EF-AA5C-4D2C-B75E-3C54395EE347}" presName="parTransOne" presStyleCnt="0"/>
      <dgm:spPr/>
    </dgm:pt>
    <dgm:pt modelId="{C3042039-53B4-41F1-B0B3-81E38D332A5B}" type="pres">
      <dgm:prSet presAssocID="{C3D5A5EF-AA5C-4D2C-B75E-3C54395EE347}" presName="horzOne" presStyleCnt="0"/>
      <dgm:spPr/>
    </dgm:pt>
    <dgm:pt modelId="{B3702FC9-D299-44DE-9E53-6246B59DAE7C}" type="pres">
      <dgm:prSet presAssocID="{B44CA9A7-05DA-4ACB-B930-761B8F222870}" presName="vertTwo" presStyleCnt="0"/>
      <dgm:spPr/>
    </dgm:pt>
    <dgm:pt modelId="{1777D5B3-0B25-4FE4-8696-2DF9448B8710}" type="pres">
      <dgm:prSet presAssocID="{B44CA9A7-05DA-4ACB-B930-761B8F222870}" presName="txTwo" presStyleLbl="node2" presStyleIdx="0" presStyleCnt="3" custScaleY="20885" custLinFactNeighborX="366" custLinFactNeighborY="-60648">
        <dgm:presLayoutVars>
          <dgm:chPref val="3"/>
        </dgm:presLayoutVars>
      </dgm:prSet>
      <dgm:spPr/>
      <dgm:t>
        <a:bodyPr/>
        <a:lstStyle/>
        <a:p>
          <a:endParaRPr lang="en-US"/>
        </a:p>
      </dgm:t>
    </dgm:pt>
    <dgm:pt modelId="{1183E587-9D83-4EE7-AD9C-FEED83005807}" type="pres">
      <dgm:prSet presAssocID="{B44CA9A7-05DA-4ACB-B930-761B8F222870}" presName="parTransTwo" presStyleCnt="0"/>
      <dgm:spPr/>
    </dgm:pt>
    <dgm:pt modelId="{0D24984B-AB0F-4AE6-89B6-DCDD16A8D30B}" type="pres">
      <dgm:prSet presAssocID="{B44CA9A7-05DA-4ACB-B930-761B8F222870}" presName="horzTwo" presStyleCnt="0"/>
      <dgm:spPr/>
    </dgm:pt>
    <dgm:pt modelId="{980F3C03-38B8-4D09-B00E-91E2FEDC9E16}" type="pres">
      <dgm:prSet presAssocID="{134B99E9-07DE-4F98-B1DD-E8DA854FDEF4}" presName="vertThree" presStyleCnt="0"/>
      <dgm:spPr/>
    </dgm:pt>
    <dgm:pt modelId="{6696EE03-A538-4391-BC41-4E1F2EB3CFCC}" type="pres">
      <dgm:prSet presAssocID="{134B99E9-07DE-4F98-B1DD-E8DA854FDEF4}" presName="txThree" presStyleLbl="node3" presStyleIdx="0" presStyleCnt="10" custScaleY="16901" custLinFactNeighborY="-9030">
        <dgm:presLayoutVars>
          <dgm:chPref val="3"/>
        </dgm:presLayoutVars>
      </dgm:prSet>
      <dgm:spPr/>
      <dgm:t>
        <a:bodyPr/>
        <a:lstStyle/>
        <a:p>
          <a:endParaRPr lang="en-US"/>
        </a:p>
      </dgm:t>
    </dgm:pt>
    <dgm:pt modelId="{FB63F40A-1730-4FA1-B8B1-6ECA7591D3F7}" type="pres">
      <dgm:prSet presAssocID="{134B99E9-07DE-4F98-B1DD-E8DA854FDEF4}" presName="horzThree" presStyleCnt="0"/>
      <dgm:spPr/>
    </dgm:pt>
    <dgm:pt modelId="{56ED3782-AD8A-4317-8B8E-1E1EB73535E1}" type="pres">
      <dgm:prSet presAssocID="{20F14990-4670-4205-8E57-CF01145C8FDF}" presName="sibSpaceThree" presStyleCnt="0"/>
      <dgm:spPr/>
    </dgm:pt>
    <dgm:pt modelId="{CA4626DA-2A6C-46DE-A9BC-33AF02997B90}" type="pres">
      <dgm:prSet presAssocID="{62ACBF00-8C54-49F9-888F-9D4853005C71}" presName="vertThree" presStyleCnt="0"/>
      <dgm:spPr/>
    </dgm:pt>
    <dgm:pt modelId="{F6470B97-19C8-4E7B-9C6F-64C305FB568F}" type="pres">
      <dgm:prSet presAssocID="{62ACBF00-8C54-49F9-888F-9D4853005C71}" presName="txThree" presStyleLbl="node3" presStyleIdx="1" presStyleCnt="10" custScaleY="17077" custLinFactNeighborX="-1511" custLinFactNeighborY="-9030">
        <dgm:presLayoutVars>
          <dgm:chPref val="3"/>
        </dgm:presLayoutVars>
      </dgm:prSet>
      <dgm:spPr/>
      <dgm:t>
        <a:bodyPr/>
        <a:lstStyle/>
        <a:p>
          <a:endParaRPr lang="en-US"/>
        </a:p>
      </dgm:t>
    </dgm:pt>
    <dgm:pt modelId="{05100AB0-1279-46C7-AB04-39036520D51B}" type="pres">
      <dgm:prSet presAssocID="{62ACBF00-8C54-49F9-888F-9D4853005C71}" presName="horzThree" presStyleCnt="0"/>
      <dgm:spPr/>
    </dgm:pt>
    <dgm:pt modelId="{3E4FE97D-E95B-4BF7-A30E-6725F35CC34F}" type="pres">
      <dgm:prSet presAssocID="{B750824C-A3C0-4604-B378-C4DDAD4D94D7}" presName="sibSpaceThree" presStyleCnt="0"/>
      <dgm:spPr/>
    </dgm:pt>
    <dgm:pt modelId="{D5EA65CD-6E6A-4F04-A23C-A0DA8A36C550}" type="pres">
      <dgm:prSet presAssocID="{7C7A5DEA-4E28-4302-A3AE-EDEFD74E17FC}" presName="vertThree" presStyleCnt="0"/>
      <dgm:spPr/>
    </dgm:pt>
    <dgm:pt modelId="{6A0CAEA3-A977-4293-9A74-F2B45B7F7FEF}" type="pres">
      <dgm:prSet presAssocID="{7C7A5DEA-4E28-4302-A3AE-EDEFD74E17FC}" presName="txThree" presStyleLbl="node3" presStyleIdx="2" presStyleCnt="10" custScaleY="17200" custLinFactNeighborX="-3021" custLinFactNeighborY="-9030">
        <dgm:presLayoutVars>
          <dgm:chPref val="3"/>
        </dgm:presLayoutVars>
      </dgm:prSet>
      <dgm:spPr/>
      <dgm:t>
        <a:bodyPr/>
        <a:lstStyle/>
        <a:p>
          <a:endParaRPr lang="en-US"/>
        </a:p>
      </dgm:t>
    </dgm:pt>
    <dgm:pt modelId="{203A66F1-20C3-4B5F-A958-0BE4FF8E5146}" type="pres">
      <dgm:prSet presAssocID="{7C7A5DEA-4E28-4302-A3AE-EDEFD74E17FC}" presName="horzThree" presStyleCnt="0"/>
      <dgm:spPr/>
    </dgm:pt>
    <dgm:pt modelId="{AF16BDD7-76BE-42C2-A2B8-D4073E2B3347}" type="pres">
      <dgm:prSet presAssocID="{993F2FB6-D9A8-48C2-8B6B-36272B87A4A2}" presName="sibSpaceThree" presStyleCnt="0"/>
      <dgm:spPr/>
    </dgm:pt>
    <dgm:pt modelId="{4FB988DD-B335-4D25-A99F-D22251340A48}" type="pres">
      <dgm:prSet presAssocID="{9F5D0363-AEC2-4FC2-88A2-DA0DABBC5F87}" presName="vertThree" presStyleCnt="0"/>
      <dgm:spPr/>
    </dgm:pt>
    <dgm:pt modelId="{3D33CCBE-459E-4644-B497-6D05E69CFEBF}" type="pres">
      <dgm:prSet presAssocID="{9F5D0363-AEC2-4FC2-88A2-DA0DABBC5F87}" presName="txThree" presStyleLbl="node3" presStyleIdx="3" presStyleCnt="10" custScaleY="17229" custLinFactNeighborX="-1511" custLinFactNeighborY="-9030">
        <dgm:presLayoutVars>
          <dgm:chPref val="3"/>
        </dgm:presLayoutVars>
      </dgm:prSet>
      <dgm:spPr/>
      <dgm:t>
        <a:bodyPr/>
        <a:lstStyle/>
        <a:p>
          <a:endParaRPr lang="en-US"/>
        </a:p>
      </dgm:t>
    </dgm:pt>
    <dgm:pt modelId="{3EDED423-0164-4054-932D-0490E1B2A12D}" type="pres">
      <dgm:prSet presAssocID="{9F5D0363-AEC2-4FC2-88A2-DA0DABBC5F87}" presName="horzThree" presStyleCnt="0"/>
      <dgm:spPr/>
    </dgm:pt>
    <dgm:pt modelId="{C191095A-507A-41CA-92B1-AA8D374DF919}" type="pres">
      <dgm:prSet presAssocID="{7B608F2B-C8C9-4828-A924-802A14C4301C}" presName="sibSpaceTwo" presStyleCnt="0"/>
      <dgm:spPr/>
    </dgm:pt>
    <dgm:pt modelId="{9B843B38-51A3-47F6-9ABD-BEA94F9183BA}" type="pres">
      <dgm:prSet presAssocID="{D39811C9-2E8D-4787-982F-586ABA472F64}" presName="vertTwo" presStyleCnt="0"/>
      <dgm:spPr/>
    </dgm:pt>
    <dgm:pt modelId="{786C13E9-8764-4B24-BD27-6F0068A67A5F}" type="pres">
      <dgm:prSet presAssocID="{D39811C9-2E8D-4787-982F-586ABA472F64}" presName="txTwo" presStyleLbl="node2" presStyleIdx="1" presStyleCnt="3" custScaleY="20658" custLinFactNeighborX="-489" custLinFactNeighborY="-61445">
        <dgm:presLayoutVars>
          <dgm:chPref val="3"/>
        </dgm:presLayoutVars>
      </dgm:prSet>
      <dgm:spPr/>
      <dgm:t>
        <a:bodyPr/>
        <a:lstStyle/>
        <a:p>
          <a:endParaRPr lang="en-US"/>
        </a:p>
      </dgm:t>
    </dgm:pt>
    <dgm:pt modelId="{ABAA1234-A542-42A0-B655-BE23D870910A}" type="pres">
      <dgm:prSet presAssocID="{D39811C9-2E8D-4787-982F-586ABA472F64}" presName="parTransTwo" presStyleCnt="0"/>
      <dgm:spPr/>
    </dgm:pt>
    <dgm:pt modelId="{32D5600B-51BA-4B83-8E03-F807B7BDE4D8}" type="pres">
      <dgm:prSet presAssocID="{D39811C9-2E8D-4787-982F-586ABA472F64}" presName="horzTwo" presStyleCnt="0"/>
      <dgm:spPr/>
    </dgm:pt>
    <dgm:pt modelId="{40F3FD72-C1CD-4668-9B50-604B808AC771}" type="pres">
      <dgm:prSet presAssocID="{584DA875-A172-45D0-B0D0-45274573F416}" presName="vertThree" presStyleCnt="0"/>
      <dgm:spPr/>
    </dgm:pt>
    <dgm:pt modelId="{99FD94F6-918F-42D5-B14A-1CCA7ACAAF38}" type="pres">
      <dgm:prSet presAssocID="{584DA875-A172-45D0-B0D0-45274573F416}" presName="txThree" presStyleLbl="node3" presStyleIdx="4" presStyleCnt="10" custScaleY="17597" custLinFactNeighborX="1510" custLinFactNeighborY="-9493">
        <dgm:presLayoutVars>
          <dgm:chPref val="3"/>
        </dgm:presLayoutVars>
      </dgm:prSet>
      <dgm:spPr/>
      <dgm:t>
        <a:bodyPr/>
        <a:lstStyle/>
        <a:p>
          <a:endParaRPr lang="en-US"/>
        </a:p>
      </dgm:t>
    </dgm:pt>
    <dgm:pt modelId="{B720CDDF-5AC1-436C-8E24-BC3635104BF7}" type="pres">
      <dgm:prSet presAssocID="{584DA875-A172-45D0-B0D0-45274573F416}" presName="horzThree" presStyleCnt="0"/>
      <dgm:spPr/>
    </dgm:pt>
    <dgm:pt modelId="{54CADA9A-E8BD-4F5D-9C40-C4B142C1ADB0}" type="pres">
      <dgm:prSet presAssocID="{41DD39EE-C120-4EFE-8166-15B2F42B5EAE}" presName="sibSpaceThree" presStyleCnt="0"/>
      <dgm:spPr/>
    </dgm:pt>
    <dgm:pt modelId="{C50D76D3-972C-4545-A88A-E41CBEEDC519}" type="pres">
      <dgm:prSet presAssocID="{FE94B89E-FB5F-4AEC-8457-1AEAEDEEA97D}" presName="vertThree" presStyleCnt="0"/>
      <dgm:spPr/>
    </dgm:pt>
    <dgm:pt modelId="{4A3DC829-D3FB-4C56-94C8-8CB1A110DE52}" type="pres">
      <dgm:prSet presAssocID="{FE94B89E-FB5F-4AEC-8457-1AEAEDEEA97D}" presName="txThree" presStyleLbl="node3" presStyleIdx="5" presStyleCnt="10" custScaleY="17579" custLinFactNeighborY="-9493">
        <dgm:presLayoutVars>
          <dgm:chPref val="3"/>
        </dgm:presLayoutVars>
      </dgm:prSet>
      <dgm:spPr/>
      <dgm:t>
        <a:bodyPr/>
        <a:lstStyle/>
        <a:p>
          <a:endParaRPr lang="en-US"/>
        </a:p>
      </dgm:t>
    </dgm:pt>
    <dgm:pt modelId="{A82E77C0-612D-41DC-A45C-0A023713B83E}" type="pres">
      <dgm:prSet presAssocID="{FE94B89E-FB5F-4AEC-8457-1AEAEDEEA97D}" presName="horzThree" presStyleCnt="0"/>
      <dgm:spPr/>
    </dgm:pt>
    <dgm:pt modelId="{C8B108E1-3C26-4346-A485-42FA5EB7238D}" type="pres">
      <dgm:prSet presAssocID="{7AE6EA24-8711-4D27-B6B1-5632DF5B68FA}" presName="sibSpaceThree" presStyleCnt="0"/>
      <dgm:spPr/>
    </dgm:pt>
    <dgm:pt modelId="{56C17566-2BA1-4089-A364-4DB71E5E6CA2}" type="pres">
      <dgm:prSet presAssocID="{70062238-B390-4DF8-A337-53275C74202A}" presName="vertThree" presStyleCnt="0"/>
      <dgm:spPr/>
    </dgm:pt>
    <dgm:pt modelId="{F3569A75-243D-405E-BBBC-141B68E5E69D}" type="pres">
      <dgm:prSet presAssocID="{70062238-B390-4DF8-A337-53275C74202A}" presName="txThree" presStyleLbl="node3" presStyleIdx="6" presStyleCnt="10" custScaleY="17997" custLinFactNeighborX="-1510" custLinFactNeighborY="-9725">
        <dgm:presLayoutVars>
          <dgm:chPref val="3"/>
        </dgm:presLayoutVars>
      </dgm:prSet>
      <dgm:spPr/>
      <dgm:t>
        <a:bodyPr/>
        <a:lstStyle/>
        <a:p>
          <a:endParaRPr lang="en-US"/>
        </a:p>
      </dgm:t>
    </dgm:pt>
    <dgm:pt modelId="{EC0D9A65-420F-44C1-BC85-2029195052DE}" type="pres">
      <dgm:prSet presAssocID="{70062238-B390-4DF8-A337-53275C74202A}" presName="horzThree" presStyleCnt="0"/>
      <dgm:spPr/>
    </dgm:pt>
    <dgm:pt modelId="{4FA8E1DC-7C43-4BF4-9643-159D648D5CC8}" type="pres">
      <dgm:prSet presAssocID="{AB260D5C-87A4-4C99-A265-D6F14FA7B812}" presName="sibSpaceTwo" presStyleCnt="0"/>
      <dgm:spPr/>
    </dgm:pt>
    <dgm:pt modelId="{24EB2E35-CAE3-46DA-AD62-46C5C7F9F75B}" type="pres">
      <dgm:prSet presAssocID="{9890E3FF-99B8-4A93-9EBD-9BC754A46F6B}" presName="vertTwo" presStyleCnt="0"/>
      <dgm:spPr/>
    </dgm:pt>
    <dgm:pt modelId="{9E8B24E0-2617-45CC-B5E5-A61C73937032}" type="pres">
      <dgm:prSet presAssocID="{9890E3FF-99B8-4A93-9EBD-9BC754A46F6B}" presName="txTwo" presStyleLbl="node2" presStyleIdx="2" presStyleCnt="3" custScaleY="20526" custLinFactNeighborX="490" custLinFactNeighborY="-57279">
        <dgm:presLayoutVars>
          <dgm:chPref val="3"/>
        </dgm:presLayoutVars>
      </dgm:prSet>
      <dgm:spPr/>
      <dgm:t>
        <a:bodyPr/>
        <a:lstStyle/>
        <a:p>
          <a:endParaRPr lang="en-US"/>
        </a:p>
      </dgm:t>
    </dgm:pt>
    <dgm:pt modelId="{0C4E3EDD-ED65-4346-8FD2-A9472EE584FD}" type="pres">
      <dgm:prSet presAssocID="{9890E3FF-99B8-4A93-9EBD-9BC754A46F6B}" presName="parTransTwo" presStyleCnt="0"/>
      <dgm:spPr/>
    </dgm:pt>
    <dgm:pt modelId="{11F509B8-48FA-462E-816C-39529CE9EBF6}" type="pres">
      <dgm:prSet presAssocID="{9890E3FF-99B8-4A93-9EBD-9BC754A46F6B}" presName="horzTwo" presStyleCnt="0"/>
      <dgm:spPr/>
    </dgm:pt>
    <dgm:pt modelId="{7853D6A4-FC1E-4624-9149-B9884C02AB65}" type="pres">
      <dgm:prSet presAssocID="{5F95FA57-BE2D-4DF5-B7D2-FBCAB671AC06}" presName="vertThree" presStyleCnt="0"/>
      <dgm:spPr/>
    </dgm:pt>
    <dgm:pt modelId="{1377084E-3DC9-4B2D-8326-C76E500A30A3}" type="pres">
      <dgm:prSet presAssocID="{5F95FA57-BE2D-4DF5-B7D2-FBCAB671AC06}" presName="txThree" presStyleLbl="node3" presStyleIdx="7" presStyleCnt="10" custScaleY="17585" custLinFactNeighborX="1511" custLinFactNeighborY="-9261">
        <dgm:presLayoutVars>
          <dgm:chPref val="3"/>
        </dgm:presLayoutVars>
      </dgm:prSet>
      <dgm:spPr/>
      <dgm:t>
        <a:bodyPr/>
        <a:lstStyle/>
        <a:p>
          <a:endParaRPr lang="en-US"/>
        </a:p>
      </dgm:t>
    </dgm:pt>
    <dgm:pt modelId="{D085140F-9EC8-4BD7-AA22-33FB83C33E13}" type="pres">
      <dgm:prSet presAssocID="{5F95FA57-BE2D-4DF5-B7D2-FBCAB671AC06}" presName="horzThree" presStyleCnt="0"/>
      <dgm:spPr/>
    </dgm:pt>
    <dgm:pt modelId="{0624552B-41FA-4FD3-B4F6-31B63E069F12}" type="pres">
      <dgm:prSet presAssocID="{344BB519-9AFF-46E5-A6C8-C6AF3C3E496E}" presName="sibSpaceThree" presStyleCnt="0"/>
      <dgm:spPr/>
    </dgm:pt>
    <dgm:pt modelId="{07B9CA6A-DE6D-406D-98CE-2CD216C2B6B4}" type="pres">
      <dgm:prSet presAssocID="{426C6BC0-0C3C-418C-9C9D-01DACC463F92}" presName="vertThree" presStyleCnt="0"/>
      <dgm:spPr/>
    </dgm:pt>
    <dgm:pt modelId="{66546CC0-21B0-4773-A994-38BEE9489216}" type="pres">
      <dgm:prSet presAssocID="{426C6BC0-0C3C-418C-9C9D-01DACC463F92}" presName="txThree" presStyleLbl="node3" presStyleIdx="8" presStyleCnt="10" custScaleY="17910" custLinFactNeighborY="-9262">
        <dgm:presLayoutVars>
          <dgm:chPref val="3"/>
        </dgm:presLayoutVars>
      </dgm:prSet>
      <dgm:spPr/>
      <dgm:t>
        <a:bodyPr/>
        <a:lstStyle/>
        <a:p>
          <a:endParaRPr lang="en-US"/>
        </a:p>
      </dgm:t>
    </dgm:pt>
    <dgm:pt modelId="{3EE4923D-F47F-433E-BE72-C9A4102775F4}" type="pres">
      <dgm:prSet presAssocID="{426C6BC0-0C3C-418C-9C9D-01DACC463F92}" presName="horzThree" presStyleCnt="0"/>
      <dgm:spPr/>
    </dgm:pt>
    <dgm:pt modelId="{BF054078-5B57-4DB3-BB13-422CE80DED4A}" type="pres">
      <dgm:prSet presAssocID="{8B074712-E2AC-4A88-9567-0C5A8B98700B}" presName="sibSpaceThree" presStyleCnt="0"/>
      <dgm:spPr/>
    </dgm:pt>
    <dgm:pt modelId="{98FAA463-DA6C-421A-9F8C-61C973E02686}" type="pres">
      <dgm:prSet presAssocID="{457F1B74-0A81-439D-B21A-54722991C619}" presName="vertThree" presStyleCnt="0"/>
      <dgm:spPr/>
    </dgm:pt>
    <dgm:pt modelId="{366578DB-6EDD-4B32-A8E0-4A05D9D1E2E4}" type="pres">
      <dgm:prSet presAssocID="{457F1B74-0A81-439D-B21A-54722991C619}" presName="txThree" presStyleLbl="node3" presStyleIdx="9" presStyleCnt="10" custScaleY="17775" custLinFactNeighborX="-1510" custLinFactNeighborY="-9262">
        <dgm:presLayoutVars>
          <dgm:chPref val="3"/>
        </dgm:presLayoutVars>
      </dgm:prSet>
      <dgm:spPr/>
      <dgm:t>
        <a:bodyPr/>
        <a:lstStyle/>
        <a:p>
          <a:endParaRPr lang="en-US"/>
        </a:p>
      </dgm:t>
    </dgm:pt>
    <dgm:pt modelId="{6E0F23E1-D845-4023-B7C0-53CDBBFDB25E}" type="pres">
      <dgm:prSet presAssocID="{457F1B74-0A81-439D-B21A-54722991C619}" presName="horzThree" presStyleCnt="0"/>
      <dgm:spPr/>
    </dgm:pt>
  </dgm:ptLst>
  <dgm:cxnLst>
    <dgm:cxn modelId="{3DC201FA-B370-40CC-882A-D1175C0BADC2}" type="presOf" srcId="{62ACBF00-8C54-49F9-888F-9D4853005C71}" destId="{F6470B97-19C8-4E7B-9C6F-64C305FB568F}" srcOrd="0" destOrd="0" presId="urn:microsoft.com/office/officeart/2005/8/layout/hierarchy4"/>
    <dgm:cxn modelId="{D2AFCE59-1A49-44AC-94DD-67D22E0C74BA}" type="presOf" srcId="{9890E3FF-99B8-4A93-9EBD-9BC754A46F6B}" destId="{9E8B24E0-2617-45CC-B5E5-A61C73937032}" srcOrd="0" destOrd="0" presId="urn:microsoft.com/office/officeart/2005/8/layout/hierarchy4"/>
    <dgm:cxn modelId="{9EEA934F-0769-4239-A4A0-42EC2C5AEB5C}" type="presOf" srcId="{70062238-B390-4DF8-A337-53275C74202A}" destId="{F3569A75-243D-405E-BBBC-141B68E5E69D}" srcOrd="0" destOrd="0" presId="urn:microsoft.com/office/officeart/2005/8/layout/hierarchy4"/>
    <dgm:cxn modelId="{A67B1136-FBE5-400F-A51C-19FFA69F3E57}" type="presOf" srcId="{5F95FA57-BE2D-4DF5-B7D2-FBCAB671AC06}" destId="{1377084E-3DC9-4B2D-8326-C76E500A30A3}" srcOrd="0" destOrd="0" presId="urn:microsoft.com/office/officeart/2005/8/layout/hierarchy4"/>
    <dgm:cxn modelId="{E1F0D09B-BD8C-43F5-8D3B-685F7C8CF46A}" type="presOf" srcId="{D39811C9-2E8D-4787-982F-586ABA472F64}" destId="{786C13E9-8764-4B24-BD27-6F0068A67A5F}" srcOrd="0" destOrd="0" presId="urn:microsoft.com/office/officeart/2005/8/layout/hierarchy4"/>
    <dgm:cxn modelId="{1EDEEB55-1B84-43F8-9014-6799CDFAC035}" srcId="{B44CA9A7-05DA-4ACB-B930-761B8F222870}" destId="{134B99E9-07DE-4F98-B1DD-E8DA854FDEF4}" srcOrd="0" destOrd="0" parTransId="{38D4D5CF-1788-4130-95F4-A5DB1C995BFF}" sibTransId="{20F14990-4670-4205-8E57-CF01145C8FDF}"/>
    <dgm:cxn modelId="{B511F2B0-F236-4BCE-93F6-666BDC8C6D7A}" type="presOf" srcId="{7C7A5DEA-4E28-4302-A3AE-EDEFD74E17FC}" destId="{6A0CAEA3-A977-4293-9A74-F2B45B7F7FEF}" srcOrd="0" destOrd="0" presId="urn:microsoft.com/office/officeart/2005/8/layout/hierarchy4"/>
    <dgm:cxn modelId="{6EA4A5BB-7221-4CEA-B456-99A645EE733E}" type="presOf" srcId="{B44CA9A7-05DA-4ACB-B930-761B8F222870}" destId="{1777D5B3-0B25-4FE4-8696-2DF9448B8710}" srcOrd="0" destOrd="0" presId="urn:microsoft.com/office/officeart/2005/8/layout/hierarchy4"/>
    <dgm:cxn modelId="{4A3FBB00-FD6E-49FC-8BDF-FF769C2AD8B5}" type="presOf" srcId="{FE94B89E-FB5F-4AEC-8457-1AEAEDEEA97D}" destId="{4A3DC829-D3FB-4C56-94C8-8CB1A110DE52}" srcOrd="0" destOrd="0" presId="urn:microsoft.com/office/officeart/2005/8/layout/hierarchy4"/>
    <dgm:cxn modelId="{E42B0343-062E-4967-BC5B-B63EE96696DF}" srcId="{B44CA9A7-05DA-4ACB-B930-761B8F222870}" destId="{7C7A5DEA-4E28-4302-A3AE-EDEFD74E17FC}" srcOrd="2" destOrd="0" parTransId="{7C0D2487-7453-475E-ADB8-D65FBD3EF2F4}" sibTransId="{993F2FB6-D9A8-48C2-8B6B-36272B87A4A2}"/>
    <dgm:cxn modelId="{1A50E931-C719-42EF-B432-07C8D41AEDE3}" srcId="{C3D5A5EF-AA5C-4D2C-B75E-3C54395EE347}" destId="{B44CA9A7-05DA-4ACB-B930-761B8F222870}" srcOrd="0" destOrd="0" parTransId="{28EA3F15-FCBC-42B1-BFEB-AD6BD036F4D3}" sibTransId="{7B608F2B-C8C9-4828-A924-802A14C4301C}"/>
    <dgm:cxn modelId="{4B72C2E4-1429-48E7-92ED-0FA9E22393AC}" type="presOf" srcId="{C3D5A5EF-AA5C-4D2C-B75E-3C54395EE347}" destId="{83E53A08-BC7C-4689-BD59-DA8FC3D35799}" srcOrd="0" destOrd="0" presId="urn:microsoft.com/office/officeart/2005/8/layout/hierarchy4"/>
    <dgm:cxn modelId="{24D73170-3768-4BC9-8783-9E7106B91E41}" type="presOf" srcId="{B891A95D-AA29-4381-BCA1-3520807CA35B}" destId="{BCC95766-619E-44BC-94B9-22B90C424427}" srcOrd="0" destOrd="0" presId="urn:microsoft.com/office/officeart/2005/8/layout/hierarchy4"/>
    <dgm:cxn modelId="{86E69F24-EDCA-4412-B854-4DD8F7871174}" srcId="{B891A95D-AA29-4381-BCA1-3520807CA35B}" destId="{C3D5A5EF-AA5C-4D2C-B75E-3C54395EE347}" srcOrd="0" destOrd="0" parTransId="{9D9FB6C1-D4C7-4B40-8619-29A07E674F0C}" sibTransId="{CCFD215F-EC83-47F1-9963-882B1A04A429}"/>
    <dgm:cxn modelId="{43D541DD-A4A4-4E21-8876-C248AE7E6866}" type="presOf" srcId="{584DA875-A172-45D0-B0D0-45274573F416}" destId="{99FD94F6-918F-42D5-B14A-1CCA7ACAAF38}" srcOrd="0" destOrd="0" presId="urn:microsoft.com/office/officeart/2005/8/layout/hierarchy4"/>
    <dgm:cxn modelId="{B6F76792-7A45-43DC-AD16-976CDBE14552}" srcId="{B44CA9A7-05DA-4ACB-B930-761B8F222870}" destId="{9F5D0363-AEC2-4FC2-88A2-DA0DABBC5F87}" srcOrd="3" destOrd="0" parTransId="{9CCF1073-7690-4153-B6C8-0585C8FC0F2E}" sibTransId="{4C0814EF-67AA-453B-A6D5-383438F0417D}"/>
    <dgm:cxn modelId="{716BE1CA-1B2A-4737-994B-16E84FC78D3C}" srcId="{D39811C9-2E8D-4787-982F-586ABA472F64}" destId="{FE94B89E-FB5F-4AEC-8457-1AEAEDEEA97D}" srcOrd="1" destOrd="0" parTransId="{B1C8A4E5-58B4-471C-83DA-8FC522AD055C}" sibTransId="{7AE6EA24-8711-4D27-B6B1-5632DF5B68FA}"/>
    <dgm:cxn modelId="{FAF6D260-2D85-4D97-AAC3-EF9CA34A7532}" srcId="{D39811C9-2E8D-4787-982F-586ABA472F64}" destId="{70062238-B390-4DF8-A337-53275C74202A}" srcOrd="2" destOrd="0" parTransId="{F52A55F8-4760-4968-B463-4FC40AA1C2E2}" sibTransId="{A8EBE3C4-0BD4-4FC2-8B25-C53C17BA351B}"/>
    <dgm:cxn modelId="{2E2E5219-F75A-46EA-BA8B-3E69DB544741}" type="presOf" srcId="{457F1B74-0A81-439D-B21A-54722991C619}" destId="{366578DB-6EDD-4B32-A8E0-4A05D9D1E2E4}" srcOrd="0" destOrd="0" presId="urn:microsoft.com/office/officeart/2005/8/layout/hierarchy4"/>
    <dgm:cxn modelId="{7C8FB156-1741-460E-8B5A-02E444B96E0B}" type="presOf" srcId="{9F5D0363-AEC2-4FC2-88A2-DA0DABBC5F87}" destId="{3D33CCBE-459E-4644-B497-6D05E69CFEBF}" srcOrd="0" destOrd="0" presId="urn:microsoft.com/office/officeart/2005/8/layout/hierarchy4"/>
    <dgm:cxn modelId="{D49B57E3-8D9E-4883-A471-69FC29FCDC60}" srcId="{9890E3FF-99B8-4A93-9EBD-9BC754A46F6B}" destId="{457F1B74-0A81-439D-B21A-54722991C619}" srcOrd="2" destOrd="0" parTransId="{C37B602A-9D5A-4C0C-BF46-3D74E6DBB907}" sibTransId="{552D7C5D-B107-4810-8008-81D3E0B9ED23}"/>
    <dgm:cxn modelId="{696EB7F7-C9A7-4E0B-A342-9181D82B9273}" srcId="{D39811C9-2E8D-4787-982F-586ABA472F64}" destId="{584DA875-A172-45D0-B0D0-45274573F416}" srcOrd="0" destOrd="0" parTransId="{BE0DA783-4508-4A70-A70D-68BE3A4543C6}" sibTransId="{41DD39EE-C120-4EFE-8166-15B2F42B5EAE}"/>
    <dgm:cxn modelId="{8F8A66CD-5E07-4067-BB68-C59DAD56495B}" srcId="{B44CA9A7-05DA-4ACB-B930-761B8F222870}" destId="{62ACBF00-8C54-49F9-888F-9D4853005C71}" srcOrd="1" destOrd="0" parTransId="{28243334-D4DB-47BE-8F92-732D69CA3CB3}" sibTransId="{B750824C-A3C0-4604-B378-C4DDAD4D94D7}"/>
    <dgm:cxn modelId="{0090E6A9-2411-49C9-9788-8DCCF0848C27}" type="presOf" srcId="{134B99E9-07DE-4F98-B1DD-E8DA854FDEF4}" destId="{6696EE03-A538-4391-BC41-4E1F2EB3CFCC}" srcOrd="0" destOrd="0" presId="urn:microsoft.com/office/officeart/2005/8/layout/hierarchy4"/>
    <dgm:cxn modelId="{5D4750B6-44B0-496E-8892-093977DC5EBE}" srcId="{C3D5A5EF-AA5C-4D2C-B75E-3C54395EE347}" destId="{9890E3FF-99B8-4A93-9EBD-9BC754A46F6B}" srcOrd="2" destOrd="0" parTransId="{B16279E8-542A-47E3-AD4D-74888C2E2D97}" sibTransId="{D24BFA0C-54BB-4568-8A3A-C20D19FAE556}"/>
    <dgm:cxn modelId="{B0D5FB9D-EB20-4156-B03C-54E1F76A01E3}" srcId="{C3D5A5EF-AA5C-4D2C-B75E-3C54395EE347}" destId="{D39811C9-2E8D-4787-982F-586ABA472F64}" srcOrd="1" destOrd="0" parTransId="{AA44A20F-F375-49C2-BCF1-6C07386D3491}" sibTransId="{AB260D5C-87A4-4C99-A265-D6F14FA7B812}"/>
    <dgm:cxn modelId="{53049A27-B014-45E6-992D-50C5E2DABD8B}" type="presOf" srcId="{426C6BC0-0C3C-418C-9C9D-01DACC463F92}" destId="{66546CC0-21B0-4773-A994-38BEE9489216}" srcOrd="0" destOrd="0" presId="urn:microsoft.com/office/officeart/2005/8/layout/hierarchy4"/>
    <dgm:cxn modelId="{C68CCB54-C2E3-4F7F-ACA7-EA63AD1203A1}" srcId="{9890E3FF-99B8-4A93-9EBD-9BC754A46F6B}" destId="{5F95FA57-BE2D-4DF5-B7D2-FBCAB671AC06}" srcOrd="0" destOrd="0" parTransId="{601E7A33-80D4-4453-819B-AA09ACF54825}" sibTransId="{344BB519-9AFF-46E5-A6C8-C6AF3C3E496E}"/>
    <dgm:cxn modelId="{6E66D893-A0BD-46D4-AB5F-E8CFAFB98DA0}" srcId="{9890E3FF-99B8-4A93-9EBD-9BC754A46F6B}" destId="{426C6BC0-0C3C-418C-9C9D-01DACC463F92}" srcOrd="1" destOrd="0" parTransId="{181484FB-3B82-4B61-BCDA-747465AF4618}" sibTransId="{8B074712-E2AC-4A88-9567-0C5A8B98700B}"/>
    <dgm:cxn modelId="{6E48F64E-94AE-4926-9460-003A0646C17E}" type="presParOf" srcId="{BCC95766-619E-44BC-94B9-22B90C424427}" destId="{486941B6-30AA-4B6F-97BF-D5812A76C7E6}" srcOrd="0" destOrd="0" presId="urn:microsoft.com/office/officeart/2005/8/layout/hierarchy4"/>
    <dgm:cxn modelId="{62F83320-76CF-4274-988E-DD2DCE55C1F6}" type="presParOf" srcId="{486941B6-30AA-4B6F-97BF-D5812A76C7E6}" destId="{83E53A08-BC7C-4689-BD59-DA8FC3D35799}" srcOrd="0" destOrd="0" presId="urn:microsoft.com/office/officeart/2005/8/layout/hierarchy4"/>
    <dgm:cxn modelId="{FFB8242A-3FC6-41A0-B17C-E789EE7C0F7F}" type="presParOf" srcId="{486941B6-30AA-4B6F-97BF-D5812A76C7E6}" destId="{7A681D97-BA14-4940-A954-79F20C354652}" srcOrd="1" destOrd="0" presId="urn:microsoft.com/office/officeart/2005/8/layout/hierarchy4"/>
    <dgm:cxn modelId="{C329806C-CBFE-42ED-9787-2736BD4A10D8}" type="presParOf" srcId="{486941B6-30AA-4B6F-97BF-D5812A76C7E6}" destId="{C3042039-53B4-41F1-B0B3-81E38D332A5B}" srcOrd="2" destOrd="0" presId="urn:microsoft.com/office/officeart/2005/8/layout/hierarchy4"/>
    <dgm:cxn modelId="{A6025E7D-BFDA-49F3-BE20-A2A70A2625EC}" type="presParOf" srcId="{C3042039-53B4-41F1-B0B3-81E38D332A5B}" destId="{B3702FC9-D299-44DE-9E53-6246B59DAE7C}" srcOrd="0" destOrd="0" presId="urn:microsoft.com/office/officeart/2005/8/layout/hierarchy4"/>
    <dgm:cxn modelId="{047C7285-0CD6-482D-9916-F50A53CF6892}" type="presParOf" srcId="{B3702FC9-D299-44DE-9E53-6246B59DAE7C}" destId="{1777D5B3-0B25-4FE4-8696-2DF9448B8710}" srcOrd="0" destOrd="0" presId="urn:microsoft.com/office/officeart/2005/8/layout/hierarchy4"/>
    <dgm:cxn modelId="{790D6575-17C9-4F54-8311-CC74FE5A2053}" type="presParOf" srcId="{B3702FC9-D299-44DE-9E53-6246B59DAE7C}" destId="{1183E587-9D83-4EE7-AD9C-FEED83005807}" srcOrd="1" destOrd="0" presId="urn:microsoft.com/office/officeart/2005/8/layout/hierarchy4"/>
    <dgm:cxn modelId="{11B74403-539E-426D-A692-D5F7AFDDB47C}" type="presParOf" srcId="{B3702FC9-D299-44DE-9E53-6246B59DAE7C}" destId="{0D24984B-AB0F-4AE6-89B6-DCDD16A8D30B}" srcOrd="2" destOrd="0" presId="urn:microsoft.com/office/officeart/2005/8/layout/hierarchy4"/>
    <dgm:cxn modelId="{54926F68-832B-465F-8794-B8A4F42A2CE0}" type="presParOf" srcId="{0D24984B-AB0F-4AE6-89B6-DCDD16A8D30B}" destId="{980F3C03-38B8-4D09-B00E-91E2FEDC9E16}" srcOrd="0" destOrd="0" presId="urn:microsoft.com/office/officeart/2005/8/layout/hierarchy4"/>
    <dgm:cxn modelId="{A657AB65-3CB5-4433-9EA0-F1012F9D979B}" type="presParOf" srcId="{980F3C03-38B8-4D09-B00E-91E2FEDC9E16}" destId="{6696EE03-A538-4391-BC41-4E1F2EB3CFCC}" srcOrd="0" destOrd="0" presId="urn:microsoft.com/office/officeart/2005/8/layout/hierarchy4"/>
    <dgm:cxn modelId="{B0C4A05B-FC4D-47B7-B697-FAAFA6966797}" type="presParOf" srcId="{980F3C03-38B8-4D09-B00E-91E2FEDC9E16}" destId="{FB63F40A-1730-4FA1-B8B1-6ECA7591D3F7}" srcOrd="1" destOrd="0" presId="urn:microsoft.com/office/officeart/2005/8/layout/hierarchy4"/>
    <dgm:cxn modelId="{774CAB7D-45DF-40CD-B022-FE69CCF5743B}" type="presParOf" srcId="{0D24984B-AB0F-4AE6-89B6-DCDD16A8D30B}" destId="{56ED3782-AD8A-4317-8B8E-1E1EB73535E1}" srcOrd="1" destOrd="0" presId="urn:microsoft.com/office/officeart/2005/8/layout/hierarchy4"/>
    <dgm:cxn modelId="{00C62A38-4090-4F21-ADFC-4D73F833CA21}" type="presParOf" srcId="{0D24984B-AB0F-4AE6-89B6-DCDD16A8D30B}" destId="{CA4626DA-2A6C-46DE-A9BC-33AF02997B90}" srcOrd="2" destOrd="0" presId="urn:microsoft.com/office/officeart/2005/8/layout/hierarchy4"/>
    <dgm:cxn modelId="{406F4769-CEEC-44C4-A450-BD4BC248F83F}" type="presParOf" srcId="{CA4626DA-2A6C-46DE-A9BC-33AF02997B90}" destId="{F6470B97-19C8-4E7B-9C6F-64C305FB568F}" srcOrd="0" destOrd="0" presId="urn:microsoft.com/office/officeart/2005/8/layout/hierarchy4"/>
    <dgm:cxn modelId="{1BEA8AE7-F6E7-40A7-82CE-B84D43BEA6E7}" type="presParOf" srcId="{CA4626DA-2A6C-46DE-A9BC-33AF02997B90}" destId="{05100AB0-1279-46C7-AB04-39036520D51B}" srcOrd="1" destOrd="0" presId="urn:microsoft.com/office/officeart/2005/8/layout/hierarchy4"/>
    <dgm:cxn modelId="{8D8CD155-D7E8-40A7-8755-7C3994655181}" type="presParOf" srcId="{0D24984B-AB0F-4AE6-89B6-DCDD16A8D30B}" destId="{3E4FE97D-E95B-4BF7-A30E-6725F35CC34F}" srcOrd="3" destOrd="0" presId="urn:microsoft.com/office/officeart/2005/8/layout/hierarchy4"/>
    <dgm:cxn modelId="{59251764-D7E7-4554-84D8-BC2B29694DE4}" type="presParOf" srcId="{0D24984B-AB0F-4AE6-89B6-DCDD16A8D30B}" destId="{D5EA65CD-6E6A-4F04-A23C-A0DA8A36C550}" srcOrd="4" destOrd="0" presId="urn:microsoft.com/office/officeart/2005/8/layout/hierarchy4"/>
    <dgm:cxn modelId="{6A1F8606-7797-466B-8F1C-AC7ECD3FAF98}" type="presParOf" srcId="{D5EA65CD-6E6A-4F04-A23C-A0DA8A36C550}" destId="{6A0CAEA3-A977-4293-9A74-F2B45B7F7FEF}" srcOrd="0" destOrd="0" presId="urn:microsoft.com/office/officeart/2005/8/layout/hierarchy4"/>
    <dgm:cxn modelId="{F1B44F7B-98C5-451B-95F6-1C019087ABD7}" type="presParOf" srcId="{D5EA65CD-6E6A-4F04-A23C-A0DA8A36C550}" destId="{203A66F1-20C3-4B5F-A958-0BE4FF8E5146}" srcOrd="1" destOrd="0" presId="urn:microsoft.com/office/officeart/2005/8/layout/hierarchy4"/>
    <dgm:cxn modelId="{CBC3DCD2-778B-4867-970D-A06089933CC4}" type="presParOf" srcId="{0D24984B-AB0F-4AE6-89B6-DCDD16A8D30B}" destId="{AF16BDD7-76BE-42C2-A2B8-D4073E2B3347}" srcOrd="5" destOrd="0" presId="urn:microsoft.com/office/officeart/2005/8/layout/hierarchy4"/>
    <dgm:cxn modelId="{2F300783-5BF3-4B72-A9BC-489A72A2F39D}" type="presParOf" srcId="{0D24984B-AB0F-4AE6-89B6-DCDD16A8D30B}" destId="{4FB988DD-B335-4D25-A99F-D22251340A48}" srcOrd="6" destOrd="0" presId="urn:microsoft.com/office/officeart/2005/8/layout/hierarchy4"/>
    <dgm:cxn modelId="{CC927DB5-FCB0-40E5-8260-3C9208552009}" type="presParOf" srcId="{4FB988DD-B335-4D25-A99F-D22251340A48}" destId="{3D33CCBE-459E-4644-B497-6D05E69CFEBF}" srcOrd="0" destOrd="0" presId="urn:microsoft.com/office/officeart/2005/8/layout/hierarchy4"/>
    <dgm:cxn modelId="{9CF5B226-6BF3-44C3-A27D-86FBA4E24FB0}" type="presParOf" srcId="{4FB988DD-B335-4D25-A99F-D22251340A48}" destId="{3EDED423-0164-4054-932D-0490E1B2A12D}" srcOrd="1" destOrd="0" presId="urn:microsoft.com/office/officeart/2005/8/layout/hierarchy4"/>
    <dgm:cxn modelId="{AE909A86-08FE-4A39-9B48-8EF00168FABC}" type="presParOf" srcId="{C3042039-53B4-41F1-B0B3-81E38D332A5B}" destId="{C191095A-507A-41CA-92B1-AA8D374DF919}" srcOrd="1" destOrd="0" presId="urn:microsoft.com/office/officeart/2005/8/layout/hierarchy4"/>
    <dgm:cxn modelId="{5DAEAA71-411C-476F-9F53-D03C733137EB}" type="presParOf" srcId="{C3042039-53B4-41F1-B0B3-81E38D332A5B}" destId="{9B843B38-51A3-47F6-9ABD-BEA94F9183BA}" srcOrd="2" destOrd="0" presId="urn:microsoft.com/office/officeart/2005/8/layout/hierarchy4"/>
    <dgm:cxn modelId="{A89711B5-4799-4CBE-9299-A79DBCA94D98}" type="presParOf" srcId="{9B843B38-51A3-47F6-9ABD-BEA94F9183BA}" destId="{786C13E9-8764-4B24-BD27-6F0068A67A5F}" srcOrd="0" destOrd="0" presId="urn:microsoft.com/office/officeart/2005/8/layout/hierarchy4"/>
    <dgm:cxn modelId="{A54834F4-558A-4B29-A0B3-6885CCFCD063}" type="presParOf" srcId="{9B843B38-51A3-47F6-9ABD-BEA94F9183BA}" destId="{ABAA1234-A542-42A0-B655-BE23D870910A}" srcOrd="1" destOrd="0" presId="urn:microsoft.com/office/officeart/2005/8/layout/hierarchy4"/>
    <dgm:cxn modelId="{3F977379-4686-46F5-B168-42BF64CCBBE0}" type="presParOf" srcId="{9B843B38-51A3-47F6-9ABD-BEA94F9183BA}" destId="{32D5600B-51BA-4B83-8E03-F807B7BDE4D8}" srcOrd="2" destOrd="0" presId="urn:microsoft.com/office/officeart/2005/8/layout/hierarchy4"/>
    <dgm:cxn modelId="{1F0DE179-3E5C-4803-8528-38ED0A875761}" type="presParOf" srcId="{32D5600B-51BA-4B83-8E03-F807B7BDE4D8}" destId="{40F3FD72-C1CD-4668-9B50-604B808AC771}" srcOrd="0" destOrd="0" presId="urn:microsoft.com/office/officeart/2005/8/layout/hierarchy4"/>
    <dgm:cxn modelId="{6D112CF3-D518-43CC-A8CF-71C5ED6A4672}" type="presParOf" srcId="{40F3FD72-C1CD-4668-9B50-604B808AC771}" destId="{99FD94F6-918F-42D5-B14A-1CCA7ACAAF38}" srcOrd="0" destOrd="0" presId="urn:microsoft.com/office/officeart/2005/8/layout/hierarchy4"/>
    <dgm:cxn modelId="{1AFFCBD3-23A1-4FF2-8FF1-8607BEC2745A}" type="presParOf" srcId="{40F3FD72-C1CD-4668-9B50-604B808AC771}" destId="{B720CDDF-5AC1-436C-8E24-BC3635104BF7}" srcOrd="1" destOrd="0" presId="urn:microsoft.com/office/officeart/2005/8/layout/hierarchy4"/>
    <dgm:cxn modelId="{A07EEECB-8CEE-4582-B5C0-C3EB512C8061}" type="presParOf" srcId="{32D5600B-51BA-4B83-8E03-F807B7BDE4D8}" destId="{54CADA9A-E8BD-4F5D-9C40-C4B142C1ADB0}" srcOrd="1" destOrd="0" presId="urn:microsoft.com/office/officeart/2005/8/layout/hierarchy4"/>
    <dgm:cxn modelId="{AD445186-7F1D-4947-805C-14ACA954FE8A}" type="presParOf" srcId="{32D5600B-51BA-4B83-8E03-F807B7BDE4D8}" destId="{C50D76D3-972C-4545-A88A-E41CBEEDC519}" srcOrd="2" destOrd="0" presId="urn:microsoft.com/office/officeart/2005/8/layout/hierarchy4"/>
    <dgm:cxn modelId="{818C3D28-C931-4BB6-9D80-310F17EDDA6D}" type="presParOf" srcId="{C50D76D3-972C-4545-A88A-E41CBEEDC519}" destId="{4A3DC829-D3FB-4C56-94C8-8CB1A110DE52}" srcOrd="0" destOrd="0" presId="urn:microsoft.com/office/officeart/2005/8/layout/hierarchy4"/>
    <dgm:cxn modelId="{28008F28-00C3-4CE3-81FA-B5EE913EBFCC}" type="presParOf" srcId="{C50D76D3-972C-4545-A88A-E41CBEEDC519}" destId="{A82E77C0-612D-41DC-A45C-0A023713B83E}" srcOrd="1" destOrd="0" presId="urn:microsoft.com/office/officeart/2005/8/layout/hierarchy4"/>
    <dgm:cxn modelId="{956387E8-3C10-4E40-A0B8-301ED92104F7}" type="presParOf" srcId="{32D5600B-51BA-4B83-8E03-F807B7BDE4D8}" destId="{C8B108E1-3C26-4346-A485-42FA5EB7238D}" srcOrd="3" destOrd="0" presId="urn:microsoft.com/office/officeart/2005/8/layout/hierarchy4"/>
    <dgm:cxn modelId="{9EE9ACA5-C3A3-4EFB-8E12-FB7ABFB5C952}" type="presParOf" srcId="{32D5600B-51BA-4B83-8E03-F807B7BDE4D8}" destId="{56C17566-2BA1-4089-A364-4DB71E5E6CA2}" srcOrd="4" destOrd="0" presId="urn:microsoft.com/office/officeart/2005/8/layout/hierarchy4"/>
    <dgm:cxn modelId="{B8386A07-FD83-4784-B15C-4BD42FA681A9}" type="presParOf" srcId="{56C17566-2BA1-4089-A364-4DB71E5E6CA2}" destId="{F3569A75-243D-405E-BBBC-141B68E5E69D}" srcOrd="0" destOrd="0" presId="urn:microsoft.com/office/officeart/2005/8/layout/hierarchy4"/>
    <dgm:cxn modelId="{580A471F-7390-4197-B3E0-F87747128B29}" type="presParOf" srcId="{56C17566-2BA1-4089-A364-4DB71E5E6CA2}" destId="{EC0D9A65-420F-44C1-BC85-2029195052DE}" srcOrd="1" destOrd="0" presId="urn:microsoft.com/office/officeart/2005/8/layout/hierarchy4"/>
    <dgm:cxn modelId="{8D1D895C-F895-4ABA-B5CC-D83FF225C4C6}" type="presParOf" srcId="{C3042039-53B4-41F1-B0B3-81E38D332A5B}" destId="{4FA8E1DC-7C43-4BF4-9643-159D648D5CC8}" srcOrd="3" destOrd="0" presId="urn:microsoft.com/office/officeart/2005/8/layout/hierarchy4"/>
    <dgm:cxn modelId="{18FA2D34-8897-455E-AE53-ED0C88B70F38}" type="presParOf" srcId="{C3042039-53B4-41F1-B0B3-81E38D332A5B}" destId="{24EB2E35-CAE3-46DA-AD62-46C5C7F9F75B}" srcOrd="4" destOrd="0" presId="urn:microsoft.com/office/officeart/2005/8/layout/hierarchy4"/>
    <dgm:cxn modelId="{01D89236-3AAC-410C-9857-67464E477943}" type="presParOf" srcId="{24EB2E35-CAE3-46DA-AD62-46C5C7F9F75B}" destId="{9E8B24E0-2617-45CC-B5E5-A61C73937032}" srcOrd="0" destOrd="0" presId="urn:microsoft.com/office/officeart/2005/8/layout/hierarchy4"/>
    <dgm:cxn modelId="{DE845201-C9BC-4300-A490-C48BE73F87E5}" type="presParOf" srcId="{24EB2E35-CAE3-46DA-AD62-46C5C7F9F75B}" destId="{0C4E3EDD-ED65-4346-8FD2-A9472EE584FD}" srcOrd="1" destOrd="0" presId="urn:microsoft.com/office/officeart/2005/8/layout/hierarchy4"/>
    <dgm:cxn modelId="{D753C85C-BD88-4688-B5E4-09C4447A2271}" type="presParOf" srcId="{24EB2E35-CAE3-46DA-AD62-46C5C7F9F75B}" destId="{11F509B8-48FA-462E-816C-39529CE9EBF6}" srcOrd="2" destOrd="0" presId="urn:microsoft.com/office/officeart/2005/8/layout/hierarchy4"/>
    <dgm:cxn modelId="{C659B98C-B8B5-4AED-9833-CB0872FF791B}" type="presParOf" srcId="{11F509B8-48FA-462E-816C-39529CE9EBF6}" destId="{7853D6A4-FC1E-4624-9149-B9884C02AB65}" srcOrd="0" destOrd="0" presId="urn:microsoft.com/office/officeart/2005/8/layout/hierarchy4"/>
    <dgm:cxn modelId="{65526C01-9C7F-4C88-B5C1-BF525ED4E77D}" type="presParOf" srcId="{7853D6A4-FC1E-4624-9149-B9884C02AB65}" destId="{1377084E-3DC9-4B2D-8326-C76E500A30A3}" srcOrd="0" destOrd="0" presId="urn:microsoft.com/office/officeart/2005/8/layout/hierarchy4"/>
    <dgm:cxn modelId="{B1767043-605D-49F7-953A-8FB80B80CA37}" type="presParOf" srcId="{7853D6A4-FC1E-4624-9149-B9884C02AB65}" destId="{D085140F-9EC8-4BD7-AA22-33FB83C33E13}" srcOrd="1" destOrd="0" presId="urn:microsoft.com/office/officeart/2005/8/layout/hierarchy4"/>
    <dgm:cxn modelId="{80147395-3C2B-4EFF-BC9E-09484FA4539E}" type="presParOf" srcId="{11F509B8-48FA-462E-816C-39529CE9EBF6}" destId="{0624552B-41FA-4FD3-B4F6-31B63E069F12}" srcOrd="1" destOrd="0" presId="urn:microsoft.com/office/officeart/2005/8/layout/hierarchy4"/>
    <dgm:cxn modelId="{DB8F2865-B363-493F-A1A2-E678CD4A95D2}" type="presParOf" srcId="{11F509B8-48FA-462E-816C-39529CE9EBF6}" destId="{07B9CA6A-DE6D-406D-98CE-2CD216C2B6B4}" srcOrd="2" destOrd="0" presId="urn:microsoft.com/office/officeart/2005/8/layout/hierarchy4"/>
    <dgm:cxn modelId="{49789532-7DE6-4905-A7D9-81DEE0715D8E}" type="presParOf" srcId="{07B9CA6A-DE6D-406D-98CE-2CD216C2B6B4}" destId="{66546CC0-21B0-4773-A994-38BEE9489216}" srcOrd="0" destOrd="0" presId="urn:microsoft.com/office/officeart/2005/8/layout/hierarchy4"/>
    <dgm:cxn modelId="{59CFB798-BC96-40E8-953E-5EAA92674B6D}" type="presParOf" srcId="{07B9CA6A-DE6D-406D-98CE-2CD216C2B6B4}" destId="{3EE4923D-F47F-433E-BE72-C9A4102775F4}" srcOrd="1" destOrd="0" presId="urn:microsoft.com/office/officeart/2005/8/layout/hierarchy4"/>
    <dgm:cxn modelId="{492CD42D-EE9A-46AB-83F6-60F3609458A5}" type="presParOf" srcId="{11F509B8-48FA-462E-816C-39529CE9EBF6}" destId="{BF054078-5B57-4DB3-BB13-422CE80DED4A}" srcOrd="3" destOrd="0" presId="urn:microsoft.com/office/officeart/2005/8/layout/hierarchy4"/>
    <dgm:cxn modelId="{4021DE82-8BCF-4D50-8ACB-E2E054382EE7}" type="presParOf" srcId="{11F509B8-48FA-462E-816C-39529CE9EBF6}" destId="{98FAA463-DA6C-421A-9F8C-61C973E02686}" srcOrd="4" destOrd="0" presId="urn:microsoft.com/office/officeart/2005/8/layout/hierarchy4"/>
    <dgm:cxn modelId="{DFE25DD2-5C2E-4487-9794-D6B143E8901B}" type="presParOf" srcId="{98FAA463-DA6C-421A-9F8C-61C973E02686}" destId="{366578DB-6EDD-4B32-A8E0-4A05D9D1E2E4}" srcOrd="0" destOrd="0" presId="urn:microsoft.com/office/officeart/2005/8/layout/hierarchy4"/>
    <dgm:cxn modelId="{20A78ADC-CB7A-40F6-AF16-4389D33DE770}" type="presParOf" srcId="{98FAA463-DA6C-421A-9F8C-61C973E02686}" destId="{6E0F23E1-D845-4023-B7C0-53CDBBFDB25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53A08-BC7C-4689-BD59-DA8FC3D35799}">
      <dsp:nvSpPr>
        <dsp:cNvPr id="0" name=""/>
        <dsp:cNvSpPr/>
      </dsp:nvSpPr>
      <dsp:spPr>
        <a:xfrm>
          <a:off x="0" y="822559"/>
          <a:ext cx="7388543" cy="988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All Classifications</a:t>
          </a:r>
          <a:endParaRPr lang="en-US" sz="4300" kern="1200" dirty="0"/>
        </a:p>
      </dsp:txBody>
      <dsp:txXfrm>
        <a:off x="28961" y="851520"/>
        <a:ext cx="7330621" cy="930890"/>
      </dsp:txXfrm>
    </dsp:sp>
    <dsp:sp modelId="{1777D5B3-0B25-4FE4-8696-2DF9448B8710}">
      <dsp:nvSpPr>
        <dsp:cNvPr id="0" name=""/>
        <dsp:cNvSpPr/>
      </dsp:nvSpPr>
      <dsp:spPr>
        <a:xfrm>
          <a:off x="10779" y="1938503"/>
          <a:ext cx="2913891" cy="11541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Residential</a:t>
          </a:r>
          <a:endParaRPr lang="en-US" sz="4200" kern="1200" dirty="0"/>
        </a:p>
      </dsp:txBody>
      <dsp:txXfrm>
        <a:off x="44583" y="1972307"/>
        <a:ext cx="2846283" cy="1086550"/>
      </dsp:txXfrm>
    </dsp:sp>
    <dsp:sp modelId="{6696EE03-A538-4391-BC41-4E1F2EB3CFCC}">
      <dsp:nvSpPr>
        <dsp:cNvPr id="0" name=""/>
        <dsp:cNvSpPr/>
      </dsp:nvSpPr>
      <dsp:spPr>
        <a:xfrm>
          <a:off x="114" y="3258356"/>
          <a:ext cx="706226" cy="9339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baseline="0" dirty="0" smtClean="0"/>
            <a:t>Low Density</a:t>
          </a:r>
          <a:endParaRPr lang="en-US" sz="1400" kern="1200" baseline="0" dirty="0"/>
        </a:p>
      </dsp:txBody>
      <dsp:txXfrm>
        <a:off x="20799" y="3279041"/>
        <a:ext cx="664856" cy="892622"/>
      </dsp:txXfrm>
    </dsp:sp>
    <dsp:sp modelId="{F6470B97-19C8-4E7B-9C6F-64C305FB568F}">
      <dsp:nvSpPr>
        <dsp:cNvPr id="0" name=""/>
        <dsp:cNvSpPr/>
      </dsp:nvSpPr>
      <dsp:spPr>
        <a:xfrm>
          <a:off x="725331" y="3258356"/>
          <a:ext cx="706226" cy="943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Medium Density</a:t>
          </a:r>
          <a:endParaRPr lang="en-US" sz="1200" kern="1200" dirty="0"/>
        </a:p>
      </dsp:txBody>
      <dsp:txXfrm>
        <a:off x="746016" y="3279041"/>
        <a:ext cx="664856" cy="902348"/>
      </dsp:txXfrm>
    </dsp:sp>
    <dsp:sp modelId="{6A0CAEA3-A977-4293-9A74-F2B45B7F7FEF}">
      <dsp:nvSpPr>
        <dsp:cNvPr id="0" name=""/>
        <dsp:cNvSpPr/>
      </dsp:nvSpPr>
      <dsp:spPr>
        <a:xfrm>
          <a:off x="1450555" y="3258356"/>
          <a:ext cx="706226" cy="950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baseline="0" dirty="0" smtClean="0"/>
            <a:t>High Density</a:t>
          </a:r>
          <a:endParaRPr lang="en-US" sz="1400" kern="1200" baseline="0" dirty="0"/>
        </a:p>
      </dsp:txBody>
      <dsp:txXfrm>
        <a:off x="1471240" y="3279041"/>
        <a:ext cx="664856" cy="909146"/>
      </dsp:txXfrm>
    </dsp:sp>
    <dsp:sp modelId="{3D33CCBE-459E-4644-B497-6D05E69CFEBF}">
      <dsp:nvSpPr>
        <dsp:cNvPr id="0" name=""/>
        <dsp:cNvSpPr/>
      </dsp:nvSpPr>
      <dsp:spPr>
        <a:xfrm>
          <a:off x="2197108" y="3258356"/>
          <a:ext cx="706226" cy="952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Mobile Homes</a:t>
          </a:r>
          <a:endParaRPr lang="en-US" sz="1400" kern="1200" dirty="0"/>
        </a:p>
      </dsp:txBody>
      <dsp:txXfrm>
        <a:off x="2217793" y="3279041"/>
        <a:ext cx="664856" cy="910748"/>
      </dsp:txXfrm>
    </dsp:sp>
    <dsp:sp modelId="{786C13E9-8764-4B24-BD27-6F0068A67A5F}">
      <dsp:nvSpPr>
        <dsp:cNvPr id="0" name=""/>
        <dsp:cNvSpPr/>
      </dsp:nvSpPr>
      <dsp:spPr>
        <a:xfrm>
          <a:off x="2962678" y="1935205"/>
          <a:ext cx="2178003" cy="11416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Industry</a:t>
          </a:r>
          <a:endParaRPr lang="en-US" sz="4200" kern="1200" dirty="0"/>
        </a:p>
      </dsp:txBody>
      <dsp:txXfrm>
        <a:off x="2996115" y="1968642"/>
        <a:ext cx="2111129" cy="1074739"/>
      </dsp:txXfrm>
    </dsp:sp>
    <dsp:sp modelId="{99FD94F6-918F-42D5-B14A-1CCA7ACAAF38}">
      <dsp:nvSpPr>
        <dsp:cNvPr id="0" name=""/>
        <dsp:cNvSpPr/>
      </dsp:nvSpPr>
      <dsp:spPr>
        <a:xfrm>
          <a:off x="2983993" y="3220225"/>
          <a:ext cx="706226" cy="972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Trans, </a:t>
          </a:r>
          <a:r>
            <a:rPr lang="en-US" sz="1400" kern="1200" dirty="0" err="1" smtClean="0"/>
            <a:t>Comm</a:t>
          </a:r>
          <a:r>
            <a:rPr lang="en-US" sz="1400" kern="1200" dirty="0" smtClean="0"/>
            <a:t>, </a:t>
          </a:r>
          <a:r>
            <a:rPr lang="en-US" sz="1400" kern="1200" dirty="0" err="1" smtClean="0"/>
            <a:t>Utils</a:t>
          </a:r>
          <a:endParaRPr lang="en-US" sz="1400" kern="1200" dirty="0"/>
        </a:p>
      </dsp:txBody>
      <dsp:txXfrm>
        <a:off x="3004678" y="3240910"/>
        <a:ext cx="664856" cy="931085"/>
      </dsp:txXfrm>
    </dsp:sp>
    <dsp:sp modelId="{4A3DC829-D3FB-4C56-94C8-8CB1A110DE52}">
      <dsp:nvSpPr>
        <dsp:cNvPr id="0" name=""/>
        <dsp:cNvSpPr/>
      </dsp:nvSpPr>
      <dsp:spPr>
        <a:xfrm>
          <a:off x="3709217" y="3220225"/>
          <a:ext cx="706226" cy="971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Industrial</a:t>
          </a:r>
          <a:endParaRPr lang="en-US" sz="1100" kern="1200" dirty="0"/>
        </a:p>
      </dsp:txBody>
      <dsp:txXfrm>
        <a:off x="3729902" y="3240910"/>
        <a:ext cx="664856" cy="930090"/>
      </dsp:txXfrm>
    </dsp:sp>
    <dsp:sp modelId="{F3569A75-243D-405E-BBBC-141B68E5E69D}">
      <dsp:nvSpPr>
        <dsp:cNvPr id="0" name=""/>
        <dsp:cNvSpPr/>
      </dsp:nvSpPr>
      <dsp:spPr>
        <a:xfrm>
          <a:off x="4434441" y="3207404"/>
          <a:ext cx="706226" cy="994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err="1" smtClean="0"/>
            <a:t>Ind</a:t>
          </a:r>
          <a:r>
            <a:rPr lang="en-US" sz="1400" kern="1200" dirty="0" smtClean="0"/>
            <a:t> and </a:t>
          </a:r>
          <a:r>
            <a:rPr lang="en-US" sz="1400" kern="1200" dirty="0" err="1" smtClean="0"/>
            <a:t>Comm</a:t>
          </a:r>
          <a:r>
            <a:rPr lang="en-US" sz="1000" kern="1200" dirty="0" smtClean="0"/>
            <a:t/>
          </a:r>
          <a:br>
            <a:rPr lang="en-US" sz="1000" kern="1200" dirty="0" smtClean="0"/>
          </a:br>
          <a:endParaRPr lang="en-US" sz="1000" kern="1200" dirty="0"/>
        </a:p>
      </dsp:txBody>
      <dsp:txXfrm>
        <a:off x="4455126" y="3228089"/>
        <a:ext cx="664856" cy="953190"/>
      </dsp:txXfrm>
    </dsp:sp>
    <dsp:sp modelId="{9E8B24E0-2617-45CC-B5E5-A61C73937032}">
      <dsp:nvSpPr>
        <dsp:cNvPr id="0" name=""/>
        <dsp:cNvSpPr/>
      </dsp:nvSpPr>
      <dsp:spPr>
        <a:xfrm>
          <a:off x="5210769" y="1952443"/>
          <a:ext cx="2178003" cy="11343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smtClean="0"/>
            <a:t>Natural</a:t>
          </a:r>
          <a:endParaRPr lang="en-US" sz="4200" kern="1200" dirty="0"/>
        </a:p>
      </dsp:txBody>
      <dsp:txXfrm>
        <a:off x="5243992" y="1985666"/>
        <a:ext cx="2111557" cy="1067873"/>
      </dsp:txXfrm>
    </dsp:sp>
    <dsp:sp modelId="{1377084E-3DC9-4B2D-8326-C76E500A30A3}">
      <dsp:nvSpPr>
        <dsp:cNvPr id="0" name=""/>
        <dsp:cNvSpPr/>
      </dsp:nvSpPr>
      <dsp:spPr>
        <a:xfrm>
          <a:off x="5221326" y="3225751"/>
          <a:ext cx="706226" cy="971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Ag</a:t>
          </a:r>
          <a:endParaRPr lang="en-US" sz="1600" kern="1200" dirty="0"/>
        </a:p>
      </dsp:txBody>
      <dsp:txXfrm>
        <a:off x="5242011" y="3246436"/>
        <a:ext cx="664856" cy="930422"/>
      </dsp:txXfrm>
    </dsp:sp>
    <dsp:sp modelId="{66546CC0-21B0-4773-A994-38BEE9489216}">
      <dsp:nvSpPr>
        <dsp:cNvPr id="0" name=""/>
        <dsp:cNvSpPr/>
      </dsp:nvSpPr>
      <dsp:spPr>
        <a:xfrm>
          <a:off x="5946543" y="3225696"/>
          <a:ext cx="706226" cy="9897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Forest</a:t>
          </a:r>
          <a:endParaRPr lang="en-US" sz="1400" kern="1200" dirty="0"/>
        </a:p>
      </dsp:txBody>
      <dsp:txXfrm>
        <a:off x="5967228" y="3246381"/>
        <a:ext cx="664856" cy="948382"/>
      </dsp:txXfrm>
    </dsp:sp>
    <dsp:sp modelId="{366578DB-6EDD-4B32-A8E0-4A05D9D1E2E4}">
      <dsp:nvSpPr>
        <dsp:cNvPr id="0" name=""/>
        <dsp:cNvSpPr/>
      </dsp:nvSpPr>
      <dsp:spPr>
        <a:xfrm>
          <a:off x="6671767" y="3225696"/>
          <a:ext cx="706226" cy="982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Wetland</a:t>
          </a:r>
          <a:endParaRPr lang="en-US" sz="1200" kern="1200" dirty="0"/>
        </a:p>
      </dsp:txBody>
      <dsp:txXfrm>
        <a:off x="6692452" y="3246381"/>
        <a:ext cx="664856" cy="9409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0AEC93E-FB0C-42B4-AC50-7B4238909384}"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2837834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AEC93E-FB0C-42B4-AC50-7B4238909384}"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3183305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AEC93E-FB0C-42B4-AC50-7B4238909384}"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1852010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0AEC93E-FB0C-42B4-AC50-7B4238909384}"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83743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AEC93E-FB0C-42B4-AC50-7B4238909384}"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60875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AEC93E-FB0C-42B4-AC50-7B4238909384}"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225630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AEC93E-FB0C-42B4-AC50-7B4238909384}" type="datetimeFigureOut">
              <a:rPr lang="en-US" smtClean="0"/>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321805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0AEC93E-FB0C-42B4-AC50-7B4238909384}" type="datetimeFigureOut">
              <a:rPr lang="en-US" smtClean="0"/>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205787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EC93E-FB0C-42B4-AC50-7B4238909384}" type="datetimeFigureOut">
              <a:rPr lang="en-US" smtClean="0"/>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37232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AEC93E-FB0C-42B4-AC50-7B4238909384}"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65127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AEC93E-FB0C-42B4-AC50-7B4238909384}"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DB7A0-934A-440E-A381-2C317B3BFB6F}" type="slidenum">
              <a:rPr lang="en-US" smtClean="0"/>
              <a:t>‹#›</a:t>
            </a:fld>
            <a:endParaRPr lang="en-US"/>
          </a:p>
        </p:txBody>
      </p:sp>
    </p:spTree>
    <p:extLst>
      <p:ext uri="{BB962C8B-B14F-4D97-AF65-F5344CB8AC3E}">
        <p14:creationId xmlns:p14="http://schemas.microsoft.com/office/powerpoint/2010/main" val="223406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EC93E-FB0C-42B4-AC50-7B4238909384}" type="datetimeFigureOut">
              <a:rPr lang="en-US" smtClean="0"/>
              <a:t>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DB7A0-934A-440E-A381-2C317B3BFB6F}" type="slidenum">
              <a:rPr lang="en-US" smtClean="0"/>
              <a:t>‹#›</a:t>
            </a:fld>
            <a:endParaRPr lang="en-US"/>
          </a:p>
        </p:txBody>
      </p:sp>
    </p:spTree>
    <p:extLst>
      <p:ext uri="{BB962C8B-B14F-4D97-AF65-F5344CB8AC3E}">
        <p14:creationId xmlns:p14="http://schemas.microsoft.com/office/powerpoint/2010/main" val="3997388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fif"/></Relationships>
</file>

<file path=ppt/slides/_rels/slide1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g"/></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1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30.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0" Type="http://schemas.openxmlformats.org/officeDocument/2006/relationships/image" Target="../media/image18.jpeg"/><Relationship Id="rId4" Type="http://schemas.openxmlformats.org/officeDocument/2006/relationships/image" Target="../media/image12.jpg"/><Relationship Id="rId9"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9" Type="http://schemas.openxmlformats.org/officeDocument/2006/relationships/image" Target="../media/image42.jpeg"/></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LandPro and Image Classification using Machine Learning</a:t>
            </a:r>
            <a:endParaRPr lang="en-US" dirty="0"/>
          </a:p>
        </p:txBody>
      </p:sp>
      <p:sp>
        <p:nvSpPr>
          <p:cNvPr id="3" name="Subtitle 2"/>
          <p:cNvSpPr>
            <a:spLocks noGrp="1"/>
          </p:cNvSpPr>
          <p:nvPr>
            <p:ph type="subTitle" idx="1"/>
          </p:nvPr>
        </p:nvSpPr>
        <p:spPr/>
        <p:txBody>
          <a:bodyPr/>
          <a:lstStyle/>
          <a:p>
            <a:r>
              <a:rPr lang="en-US" dirty="0" smtClean="0"/>
              <a:t>January 17, 2020</a:t>
            </a:r>
            <a:endParaRPr lang="en-US" dirty="0"/>
          </a:p>
        </p:txBody>
      </p:sp>
    </p:spTree>
    <p:extLst>
      <p:ext uri="{BB962C8B-B14F-4D97-AF65-F5344CB8AC3E}">
        <p14:creationId xmlns:p14="http://schemas.microsoft.com/office/powerpoint/2010/main" val="10349663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262" y="254643"/>
            <a:ext cx="8588415" cy="769441"/>
          </a:xfrm>
          <a:prstGeom prst="rect">
            <a:avLst/>
          </a:prstGeom>
          <a:noFill/>
        </p:spPr>
        <p:txBody>
          <a:bodyPr wrap="square" rtlCol="0">
            <a:spAutoFit/>
          </a:bodyPr>
          <a:lstStyle/>
          <a:p>
            <a:r>
              <a:rPr lang="en-US" sz="4400" dirty="0" smtClean="0">
                <a:latin typeface="+mj-lt"/>
              </a:rPr>
              <a:t>Augmenting our Image Set</a:t>
            </a:r>
            <a:endParaRPr lang="en-US" sz="4400" dirty="0">
              <a:latin typeface="+mj-lt"/>
            </a:endParaRPr>
          </a:p>
        </p:txBody>
      </p:sp>
      <p:sp>
        <p:nvSpPr>
          <p:cNvPr id="3" name="TextBox 2"/>
          <p:cNvSpPr txBox="1"/>
          <p:nvPr/>
        </p:nvSpPr>
        <p:spPr>
          <a:xfrm>
            <a:off x="393539" y="1284790"/>
            <a:ext cx="11366339" cy="1200329"/>
          </a:xfrm>
          <a:prstGeom prst="rect">
            <a:avLst/>
          </a:prstGeom>
          <a:noFill/>
        </p:spPr>
        <p:txBody>
          <a:bodyPr wrap="square" rtlCol="0">
            <a:spAutoFit/>
          </a:bodyPr>
          <a:lstStyle/>
          <a:p>
            <a:r>
              <a:rPr lang="en-US" sz="2400" dirty="0" smtClean="0"/>
              <a:t>We can increase the number of images in categories with low representation by slightly altering the images </a:t>
            </a:r>
            <a:r>
              <a:rPr lang="en-US" sz="2400" dirty="0" err="1" smtClean="0"/>
              <a:t>en</a:t>
            </a:r>
            <a:r>
              <a:rPr lang="en-US" sz="2400" dirty="0" smtClean="0"/>
              <a:t> masse to produce new images that still represent the category but with enough variance for the model to learn new patterns from.  </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41" y="2572998"/>
            <a:ext cx="3229338" cy="3229338"/>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rot="5400000">
            <a:off x="4375872" y="2452986"/>
            <a:ext cx="3229338" cy="3469362"/>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8323482" y="2581928"/>
            <a:ext cx="3220408" cy="3220408"/>
          </a:xfrm>
          <a:prstGeom prst="rect">
            <a:avLst/>
          </a:prstGeom>
        </p:spPr>
      </p:pic>
      <p:sp>
        <p:nvSpPr>
          <p:cNvPr id="9" name="TextBox 8"/>
          <p:cNvSpPr txBox="1"/>
          <p:nvPr/>
        </p:nvSpPr>
        <p:spPr>
          <a:xfrm>
            <a:off x="1458410" y="5890215"/>
            <a:ext cx="914400" cy="369332"/>
          </a:xfrm>
          <a:prstGeom prst="rect">
            <a:avLst/>
          </a:prstGeom>
          <a:noFill/>
        </p:spPr>
        <p:txBody>
          <a:bodyPr wrap="square" rtlCol="0">
            <a:spAutoFit/>
          </a:bodyPr>
          <a:lstStyle/>
          <a:p>
            <a:r>
              <a:rPr lang="en-US" dirty="0" smtClean="0"/>
              <a:t>Original</a:t>
            </a:r>
          </a:p>
        </p:txBody>
      </p:sp>
      <p:sp>
        <p:nvSpPr>
          <p:cNvPr id="10" name="TextBox 9"/>
          <p:cNvSpPr txBox="1"/>
          <p:nvPr/>
        </p:nvSpPr>
        <p:spPr>
          <a:xfrm>
            <a:off x="5029199" y="5890215"/>
            <a:ext cx="2095018" cy="369332"/>
          </a:xfrm>
          <a:prstGeom prst="rect">
            <a:avLst/>
          </a:prstGeom>
          <a:noFill/>
        </p:spPr>
        <p:txBody>
          <a:bodyPr wrap="square" rtlCol="0">
            <a:spAutoFit/>
          </a:bodyPr>
          <a:lstStyle/>
          <a:p>
            <a:r>
              <a:rPr lang="en-US" dirty="0" smtClean="0"/>
              <a:t>Rotated, Brightened</a:t>
            </a:r>
          </a:p>
        </p:txBody>
      </p:sp>
      <p:sp>
        <p:nvSpPr>
          <p:cNvPr id="11" name="TextBox 10"/>
          <p:cNvSpPr txBox="1"/>
          <p:nvPr/>
        </p:nvSpPr>
        <p:spPr>
          <a:xfrm>
            <a:off x="9016677" y="5751715"/>
            <a:ext cx="2129743" cy="646331"/>
          </a:xfrm>
          <a:prstGeom prst="rect">
            <a:avLst/>
          </a:prstGeom>
          <a:noFill/>
        </p:spPr>
        <p:txBody>
          <a:bodyPr wrap="square" rtlCol="0">
            <a:spAutoFit/>
          </a:bodyPr>
          <a:lstStyle/>
          <a:p>
            <a:pPr algn="ctr"/>
            <a:r>
              <a:rPr lang="en-US" dirty="0" smtClean="0"/>
              <a:t>Rotated, Dimmed, Desaturated, Blurred</a:t>
            </a:r>
            <a:endParaRPr lang="en-US" dirty="0"/>
          </a:p>
        </p:txBody>
      </p:sp>
    </p:spTree>
    <p:extLst>
      <p:ext uri="{BB962C8B-B14F-4D97-AF65-F5344CB8AC3E}">
        <p14:creationId xmlns:p14="http://schemas.microsoft.com/office/powerpoint/2010/main" val="1542083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88" y="219920"/>
            <a:ext cx="8576840" cy="769441"/>
          </a:xfrm>
          <a:prstGeom prst="rect">
            <a:avLst/>
          </a:prstGeom>
          <a:noFill/>
        </p:spPr>
        <p:txBody>
          <a:bodyPr wrap="square" rtlCol="0">
            <a:spAutoFit/>
          </a:bodyPr>
          <a:lstStyle/>
          <a:p>
            <a:r>
              <a:rPr lang="en-US" sz="4400" dirty="0" smtClean="0">
                <a:latin typeface="+mj-lt"/>
              </a:rPr>
              <a:t>Initial Testing and Results</a:t>
            </a:r>
            <a:endParaRPr lang="en-US" sz="4400" dirty="0">
              <a:latin typeface="+mj-lt"/>
            </a:endParaRPr>
          </a:p>
        </p:txBody>
      </p:sp>
      <p:sp>
        <p:nvSpPr>
          <p:cNvPr id="3" name="TextBox 2"/>
          <p:cNvSpPr txBox="1"/>
          <p:nvPr/>
        </p:nvSpPr>
        <p:spPr>
          <a:xfrm>
            <a:off x="462988" y="1203768"/>
            <a:ext cx="11100121" cy="5262979"/>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Initially, all 3 models were trained on 100 images per category as a preliminary testing exercise.</a:t>
            </a:r>
          </a:p>
          <a:p>
            <a:endParaRPr lang="en-US" sz="2800" dirty="0"/>
          </a:p>
          <a:p>
            <a:pPr marL="342900" indent="-342900">
              <a:buFont typeface="Arial" panose="020B0604020202020204" pitchFamily="34" charset="0"/>
              <a:buChar char="•"/>
            </a:pPr>
            <a:r>
              <a:rPr lang="en-US" sz="2800" dirty="0" smtClean="0"/>
              <a:t>Our original model structure and the Inception V3 structure achieved approximately 30% accuracy.</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The ResNet50 model achieved only 25% accuracy, though this was not a surprise given that research has shown that this particular model struggles with low numbers of image inputs.</a:t>
            </a:r>
          </a:p>
          <a:p>
            <a:endParaRPr lang="en-US" sz="2800" dirty="0"/>
          </a:p>
          <a:p>
            <a:pPr marL="342900" indent="-342900">
              <a:buFont typeface="Arial" panose="020B0604020202020204" pitchFamily="34" charset="0"/>
              <a:buChar char="•"/>
            </a:pPr>
            <a:r>
              <a:rPr lang="en-US" sz="2800" dirty="0" smtClean="0"/>
              <a:t>For comparison, similar tests during the Proof of Concept phase with 5 categories yielded over 50% accuracy.</a:t>
            </a:r>
            <a:endParaRPr lang="en-US" sz="2800" dirty="0"/>
          </a:p>
        </p:txBody>
      </p:sp>
    </p:spTree>
    <p:extLst>
      <p:ext uri="{BB962C8B-B14F-4D97-AF65-F5344CB8AC3E}">
        <p14:creationId xmlns:p14="http://schemas.microsoft.com/office/powerpoint/2010/main" val="3844487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9286" y="324092"/>
            <a:ext cx="10695008" cy="769441"/>
          </a:xfrm>
          <a:prstGeom prst="rect">
            <a:avLst/>
          </a:prstGeom>
          <a:noFill/>
        </p:spPr>
        <p:txBody>
          <a:bodyPr wrap="square" rtlCol="0">
            <a:spAutoFit/>
          </a:bodyPr>
          <a:lstStyle/>
          <a:p>
            <a:r>
              <a:rPr lang="en-US" sz="4400" dirty="0" smtClean="0">
                <a:latin typeface="+mj-lt"/>
              </a:rPr>
              <a:t>Increasing the Sample Size from 100 to 1000</a:t>
            </a:r>
            <a:endParaRPr lang="en-US" sz="4400" dirty="0">
              <a:latin typeface="+mj-lt"/>
            </a:endParaRPr>
          </a:p>
        </p:txBody>
      </p:sp>
      <p:sp>
        <p:nvSpPr>
          <p:cNvPr id="4" name="TextBox 3"/>
          <p:cNvSpPr txBox="1"/>
          <p:nvPr/>
        </p:nvSpPr>
        <p:spPr>
          <a:xfrm>
            <a:off x="509286" y="1354240"/>
            <a:ext cx="10868628"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Initial testing essentially confirmed what we already know.  The models needed more images to learn from than just 100 per category.</a:t>
            </a:r>
          </a:p>
          <a:p>
            <a:endParaRPr lang="en-US" sz="2800" dirty="0"/>
          </a:p>
          <a:p>
            <a:pPr marL="342900" indent="-342900">
              <a:buFont typeface="Arial" panose="020B0604020202020204" pitchFamily="34" charset="0"/>
              <a:buChar char="•"/>
            </a:pPr>
            <a:r>
              <a:rPr lang="en-US" sz="2800" dirty="0" smtClean="0"/>
              <a:t>We further augmented the image set so that there were at least 1000 images available for each category.</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We randomly selected 1000 images from highly represented categories (this is commonly referred to as Random Undersampling).</a:t>
            </a:r>
            <a:br>
              <a:rPr lang="en-US" sz="2800" dirty="0" smtClean="0"/>
            </a:br>
            <a:endParaRPr lang="en-US" sz="2800" dirty="0" smtClean="0"/>
          </a:p>
          <a:p>
            <a:pPr marL="342900" indent="-342900">
              <a:buFont typeface="Arial" panose="020B0604020202020204" pitchFamily="34" charset="0"/>
              <a:buChar char="•"/>
            </a:pPr>
            <a:r>
              <a:rPr lang="en-US" sz="2800" dirty="0" smtClean="0"/>
              <a:t>While 1000 images might seem to be an arbitrary number, it is actually a figure that is well supported by research.  </a:t>
            </a:r>
            <a:endParaRPr lang="en-US" sz="2800" dirty="0"/>
          </a:p>
        </p:txBody>
      </p:sp>
    </p:spTree>
    <p:extLst>
      <p:ext uri="{BB962C8B-B14F-4D97-AF65-F5344CB8AC3E}">
        <p14:creationId xmlns:p14="http://schemas.microsoft.com/office/powerpoint/2010/main" val="3487867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87" y="210969"/>
            <a:ext cx="9641711" cy="769441"/>
          </a:xfrm>
          <a:prstGeom prst="rect">
            <a:avLst/>
          </a:prstGeom>
          <a:noFill/>
        </p:spPr>
        <p:txBody>
          <a:bodyPr wrap="square" rtlCol="0">
            <a:spAutoFit/>
          </a:bodyPr>
          <a:lstStyle/>
          <a:p>
            <a:r>
              <a:rPr lang="en-US" sz="4400" dirty="0" smtClean="0">
                <a:latin typeface="+mj-lt"/>
              </a:rPr>
              <a:t>Overfitting on Larger Image Set</a:t>
            </a:r>
            <a:endParaRPr lang="en-US" sz="4400" dirty="0">
              <a:latin typeface="+mj-lt"/>
            </a:endParaRPr>
          </a:p>
        </p:txBody>
      </p:sp>
      <p:sp>
        <p:nvSpPr>
          <p:cNvPr id="3" name="TextBox 2"/>
          <p:cNvSpPr txBox="1"/>
          <p:nvPr/>
        </p:nvSpPr>
        <p:spPr>
          <a:xfrm>
            <a:off x="462987" y="1022669"/>
            <a:ext cx="10926501" cy="1815882"/>
          </a:xfrm>
          <a:prstGeom prst="rect">
            <a:avLst/>
          </a:prstGeom>
          <a:noFill/>
        </p:spPr>
        <p:txBody>
          <a:bodyPr wrap="square" rtlCol="0">
            <a:spAutoFit/>
          </a:bodyPr>
          <a:lstStyle/>
          <a:p>
            <a:r>
              <a:rPr lang="en-US" sz="2800" dirty="0" smtClean="0"/>
              <a:t>Overall Accuracy on an image set consisting of 1000 images per category for our original model and InceptionV3 was approximately 50%.  ResNet50 was slightly higher at 55%.  It was readily apparent that the results were due to Overfitting.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330" y="2880811"/>
            <a:ext cx="5359572" cy="3977189"/>
          </a:xfrm>
          <a:prstGeom prst="rect">
            <a:avLst/>
          </a:prstGeom>
        </p:spPr>
      </p:pic>
      <p:sp>
        <p:nvSpPr>
          <p:cNvPr id="5" name="TextBox 4"/>
          <p:cNvSpPr txBox="1"/>
          <p:nvPr/>
        </p:nvSpPr>
        <p:spPr>
          <a:xfrm>
            <a:off x="787077" y="3113589"/>
            <a:ext cx="5254907" cy="3416320"/>
          </a:xfrm>
          <a:prstGeom prst="rect">
            <a:avLst/>
          </a:prstGeom>
          <a:noFill/>
        </p:spPr>
        <p:txBody>
          <a:bodyPr wrap="square" rtlCol="0">
            <a:spAutoFit/>
          </a:bodyPr>
          <a:lstStyle/>
          <a:p>
            <a:r>
              <a:rPr lang="en-US" sz="2400" dirty="0" smtClean="0"/>
              <a:t>Overfitting is a scenario where the model learns too many nuances on images it sees (represented by the blue line) and doesn’t develop the ability to generalize on new images it didn’t learn from (represented by the gold line).</a:t>
            </a:r>
            <a:br>
              <a:rPr lang="en-US" sz="2400" dirty="0" smtClean="0"/>
            </a:br>
            <a:r>
              <a:rPr lang="en-US" sz="2400" dirty="0" smtClean="0"/>
              <a:t/>
            </a:r>
            <a:br>
              <a:rPr lang="en-US" sz="2400" dirty="0" smtClean="0"/>
            </a:br>
            <a:r>
              <a:rPr lang="en-US" sz="2400" dirty="0" smtClean="0"/>
              <a:t>The term “loss” refers to just how far off the model’s predictions are.</a:t>
            </a:r>
            <a:endParaRPr lang="en-US" sz="2400" dirty="0"/>
          </a:p>
        </p:txBody>
      </p:sp>
    </p:spTree>
    <p:extLst>
      <p:ext uri="{BB962C8B-B14F-4D97-AF65-F5344CB8AC3E}">
        <p14:creationId xmlns:p14="http://schemas.microsoft.com/office/powerpoint/2010/main" val="1656636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8182" y="393539"/>
            <a:ext cx="8970380" cy="769441"/>
          </a:xfrm>
          <a:prstGeom prst="rect">
            <a:avLst/>
          </a:prstGeom>
          <a:noFill/>
        </p:spPr>
        <p:txBody>
          <a:bodyPr wrap="square" rtlCol="0">
            <a:spAutoFit/>
          </a:bodyPr>
          <a:lstStyle/>
          <a:p>
            <a:r>
              <a:rPr lang="en-US" sz="4400" dirty="0" smtClean="0">
                <a:latin typeface="+mj-lt"/>
              </a:rPr>
              <a:t>Potential Causes of Overfitting</a:t>
            </a:r>
            <a:endParaRPr lang="en-US" sz="4400" dirty="0">
              <a:latin typeface="+mj-lt"/>
            </a:endParaRPr>
          </a:p>
        </p:txBody>
      </p:sp>
      <p:sp>
        <p:nvSpPr>
          <p:cNvPr id="3" name="TextBox 2"/>
          <p:cNvSpPr txBox="1"/>
          <p:nvPr/>
        </p:nvSpPr>
        <p:spPr>
          <a:xfrm>
            <a:off x="648182" y="1377387"/>
            <a:ext cx="10949650" cy="5262979"/>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smtClean="0"/>
              <a:t>Incorrect application of metrics that the models use during the training process to penalize themselves when they are incorrect.  This is rectified by a process called Regularization.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The models are “looking too closely” at the images and are picking up too many details from them when they should be trying to generalize what they see.   We can force them to “squint” by a process called Layer Dropout.</a:t>
            </a:r>
            <a:br>
              <a:rPr lang="en-US" sz="2400" dirty="0" smtClean="0"/>
            </a:br>
            <a:endParaRPr lang="en-US" sz="2400" dirty="0" smtClean="0"/>
          </a:p>
          <a:p>
            <a:pPr marL="285750" indent="-285750">
              <a:buFont typeface="Arial" panose="020B0604020202020204" pitchFamily="34" charset="0"/>
              <a:buChar char="•"/>
            </a:pPr>
            <a:r>
              <a:rPr lang="en-US" sz="2400" dirty="0" smtClean="0"/>
              <a:t>Model architectures that are too complex will often struggle if the patterns they are looking for are not as nuanced as the ones that the models were originally created for.  But even our simple base model suffered from overfitting.</a:t>
            </a:r>
            <a:br>
              <a:rPr lang="en-US" sz="2400" dirty="0" smtClean="0"/>
            </a:br>
            <a:endParaRPr lang="en-US" sz="2400" dirty="0" smtClean="0"/>
          </a:p>
          <a:p>
            <a:pPr marL="285750" indent="-285750">
              <a:buFont typeface="Arial" panose="020B0604020202020204" pitchFamily="34" charset="0"/>
              <a:buChar char="•"/>
            </a:pPr>
            <a:r>
              <a:rPr lang="en-US" sz="2400" dirty="0" smtClean="0"/>
              <a:t>None of these were the cause of the problem.  By process of elimination, that indicates that the images themselves are the source of overfitting.</a:t>
            </a:r>
            <a:endParaRPr lang="en-US" sz="2400" dirty="0"/>
          </a:p>
        </p:txBody>
      </p:sp>
    </p:spTree>
    <p:extLst>
      <p:ext uri="{BB962C8B-B14F-4D97-AF65-F5344CB8AC3E}">
        <p14:creationId xmlns:p14="http://schemas.microsoft.com/office/powerpoint/2010/main" val="1778271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010" y="289367"/>
            <a:ext cx="7801337" cy="769441"/>
          </a:xfrm>
          <a:prstGeom prst="rect">
            <a:avLst/>
          </a:prstGeom>
          <a:noFill/>
        </p:spPr>
        <p:txBody>
          <a:bodyPr wrap="square" rtlCol="0">
            <a:spAutoFit/>
          </a:bodyPr>
          <a:lstStyle/>
          <a:p>
            <a:r>
              <a:rPr lang="en-US" sz="4400" smtClean="0">
                <a:latin typeface="+mj-lt"/>
              </a:rPr>
              <a:t>How </a:t>
            </a:r>
            <a:r>
              <a:rPr lang="en-US" sz="4400" dirty="0" smtClean="0">
                <a:latin typeface="+mj-lt"/>
              </a:rPr>
              <a:t>Images Cause Overfitting</a:t>
            </a:r>
            <a:endParaRPr lang="en-US" sz="4400" dirty="0">
              <a:latin typeface="+mj-lt"/>
            </a:endParaRPr>
          </a:p>
        </p:txBody>
      </p:sp>
      <p:sp>
        <p:nvSpPr>
          <p:cNvPr id="3" name="TextBox 2"/>
          <p:cNvSpPr txBox="1"/>
          <p:nvPr/>
        </p:nvSpPr>
        <p:spPr>
          <a:xfrm>
            <a:off x="544010" y="1365813"/>
            <a:ext cx="11239018"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original classification process relied on using contextual information to make decisions about adjacent regions.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The models have no way of knowing that contextual information just by looking at images.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Many images from a range of categories are very difficult to classify while only looking at individual, 5 acre plots.</a:t>
            </a:r>
          </a:p>
          <a:p>
            <a:r>
              <a:rPr lang="en-US" sz="2400" dirty="0" smtClean="0"/>
              <a:t> </a:t>
            </a:r>
          </a:p>
          <a:p>
            <a:pPr marL="342900" indent="-342900">
              <a:buFont typeface="Arial" panose="020B0604020202020204" pitchFamily="34" charset="0"/>
              <a:buChar char="•"/>
            </a:pPr>
            <a:r>
              <a:rPr lang="en-US" sz="2400" dirty="0" smtClean="0"/>
              <a:t>When there are no obvious patterns to learn, the model will still attempt to mathematically justify the differences among each category.  </a:t>
            </a:r>
            <a:br>
              <a:rPr lang="en-US" sz="2400" dirty="0" smtClean="0"/>
            </a:br>
            <a:endParaRPr lang="en-US" sz="2400" dirty="0" smtClean="0"/>
          </a:p>
          <a:p>
            <a:pPr marL="342900" indent="-342900">
              <a:buFont typeface="Arial" panose="020B0604020202020204" pitchFamily="34" charset="0"/>
              <a:buChar char="•"/>
            </a:pPr>
            <a:r>
              <a:rPr lang="en-US" sz="2400" dirty="0" smtClean="0"/>
              <a:t>In order to do that, models will often pick up on arbitrary and irrelevant patterns in images and make decisions based on those.</a:t>
            </a:r>
            <a:endParaRPr lang="en-US" sz="2400" dirty="0"/>
          </a:p>
        </p:txBody>
      </p:sp>
    </p:spTree>
    <p:extLst>
      <p:ext uri="{BB962C8B-B14F-4D97-AF65-F5344CB8AC3E}">
        <p14:creationId xmlns:p14="http://schemas.microsoft.com/office/powerpoint/2010/main" val="898080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137" y="335666"/>
            <a:ext cx="9676435" cy="769441"/>
          </a:xfrm>
          <a:prstGeom prst="rect">
            <a:avLst/>
          </a:prstGeom>
          <a:noFill/>
        </p:spPr>
        <p:txBody>
          <a:bodyPr wrap="square" rtlCol="0">
            <a:spAutoFit/>
          </a:bodyPr>
          <a:lstStyle/>
          <a:p>
            <a:r>
              <a:rPr lang="en-US" sz="4400" dirty="0" smtClean="0">
                <a:latin typeface="+mj-lt"/>
              </a:rPr>
              <a:t>Basic Example of Arbitrary Inferences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578" y="1364406"/>
            <a:ext cx="3442398" cy="20570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0232" y="1315376"/>
            <a:ext cx="3457564" cy="21060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37" y="1364406"/>
            <a:ext cx="3091185" cy="2057043"/>
          </a:xfrm>
          <a:prstGeom prst="rect">
            <a:avLst/>
          </a:prstGeom>
        </p:spPr>
      </p:pic>
      <p:sp>
        <p:nvSpPr>
          <p:cNvPr id="14" name="TextBox 13"/>
          <p:cNvSpPr txBox="1"/>
          <p:nvPr/>
        </p:nvSpPr>
        <p:spPr>
          <a:xfrm>
            <a:off x="25881" y="3195144"/>
            <a:ext cx="1524000" cy="1107996"/>
          </a:xfrm>
          <a:prstGeom prst="rect">
            <a:avLst/>
          </a:prstGeom>
          <a:noFill/>
        </p:spPr>
        <p:txBody>
          <a:bodyPr wrap="square" rtlCol="0">
            <a:spAutoFit/>
          </a:bodyPr>
          <a:lstStyle/>
          <a:p>
            <a:r>
              <a:rPr lang="en-US" sz="6600" dirty="0" smtClean="0">
                <a:solidFill>
                  <a:schemeClr val="accent6"/>
                </a:solidFill>
                <a:latin typeface="Wingdings" panose="05000000000000000000" pitchFamily="2" charset="2"/>
              </a:rPr>
              <a:t>ü</a:t>
            </a:r>
            <a:endParaRPr lang="en-US" sz="6600" dirty="0">
              <a:solidFill>
                <a:schemeClr val="accent6"/>
              </a:solidFill>
              <a:latin typeface="Wingdings" panose="05000000000000000000" pitchFamily="2" charset="2"/>
            </a:endParaRPr>
          </a:p>
        </p:txBody>
      </p:sp>
      <p:sp>
        <p:nvSpPr>
          <p:cNvPr id="15" name="Rectangle 14"/>
          <p:cNvSpPr/>
          <p:nvPr/>
        </p:nvSpPr>
        <p:spPr>
          <a:xfrm>
            <a:off x="3612621" y="3195144"/>
            <a:ext cx="849913" cy="1107996"/>
          </a:xfrm>
          <a:prstGeom prst="rect">
            <a:avLst/>
          </a:prstGeom>
        </p:spPr>
        <p:txBody>
          <a:bodyPr wrap="none">
            <a:spAutoFit/>
          </a:bodyPr>
          <a:lstStyle/>
          <a:p>
            <a:r>
              <a:rPr lang="en-US" sz="6600" dirty="0">
                <a:solidFill>
                  <a:schemeClr val="accent6"/>
                </a:solidFill>
                <a:latin typeface="Wingdings" panose="05000000000000000000" pitchFamily="2" charset="2"/>
              </a:rPr>
              <a:t>ü</a:t>
            </a:r>
          </a:p>
        </p:txBody>
      </p:sp>
      <p:sp>
        <p:nvSpPr>
          <p:cNvPr id="16" name="TextBox 15"/>
          <p:cNvSpPr txBox="1"/>
          <p:nvPr/>
        </p:nvSpPr>
        <p:spPr>
          <a:xfrm>
            <a:off x="7533681" y="3195144"/>
            <a:ext cx="825396" cy="1107996"/>
          </a:xfrm>
          <a:prstGeom prst="rect">
            <a:avLst/>
          </a:prstGeom>
          <a:noFill/>
        </p:spPr>
        <p:txBody>
          <a:bodyPr wrap="square" rtlCol="0">
            <a:spAutoFit/>
          </a:bodyPr>
          <a:lstStyle/>
          <a:p>
            <a:r>
              <a:rPr lang="en-US" sz="6600" dirty="0">
                <a:solidFill>
                  <a:schemeClr val="accent6"/>
                </a:solidFill>
                <a:latin typeface="Wingdings" panose="05000000000000000000" pitchFamily="2" charset="2"/>
              </a:rPr>
              <a:t>ü</a:t>
            </a:r>
          </a:p>
        </p:txBody>
      </p:sp>
      <p:sp>
        <p:nvSpPr>
          <p:cNvPr id="17" name="TextBox 16"/>
          <p:cNvSpPr txBox="1"/>
          <p:nvPr/>
        </p:nvSpPr>
        <p:spPr>
          <a:xfrm>
            <a:off x="664678" y="3470479"/>
            <a:ext cx="2824740" cy="646331"/>
          </a:xfrm>
          <a:prstGeom prst="rect">
            <a:avLst/>
          </a:prstGeom>
          <a:noFill/>
        </p:spPr>
        <p:txBody>
          <a:bodyPr wrap="square" rtlCol="0">
            <a:spAutoFit/>
          </a:bodyPr>
          <a:lstStyle/>
          <a:p>
            <a:pPr algn="ctr"/>
            <a:r>
              <a:rPr lang="en-US" dirty="0" smtClean="0"/>
              <a:t>Cars can be red with 2 doors and a green background</a:t>
            </a:r>
            <a:endParaRPr lang="en-US" dirty="0"/>
          </a:p>
        </p:txBody>
      </p:sp>
      <p:sp>
        <p:nvSpPr>
          <p:cNvPr id="18" name="TextBox 17"/>
          <p:cNvSpPr txBox="1"/>
          <p:nvPr/>
        </p:nvSpPr>
        <p:spPr>
          <a:xfrm>
            <a:off x="4292556" y="3421449"/>
            <a:ext cx="2695011" cy="646331"/>
          </a:xfrm>
          <a:prstGeom prst="rect">
            <a:avLst/>
          </a:prstGeom>
          <a:noFill/>
        </p:spPr>
        <p:txBody>
          <a:bodyPr wrap="square" rtlCol="0">
            <a:spAutoFit/>
          </a:bodyPr>
          <a:lstStyle/>
          <a:p>
            <a:pPr algn="ctr"/>
            <a:r>
              <a:rPr lang="en-US" dirty="0" smtClean="0"/>
              <a:t>Cars can be silver but only if there’s water nearby</a:t>
            </a:r>
            <a:endParaRPr lang="en-US" dirty="0"/>
          </a:p>
        </p:txBody>
      </p:sp>
      <p:sp>
        <p:nvSpPr>
          <p:cNvPr id="19" name="TextBox 18"/>
          <p:cNvSpPr txBox="1"/>
          <p:nvPr/>
        </p:nvSpPr>
        <p:spPr>
          <a:xfrm>
            <a:off x="8359077" y="3402494"/>
            <a:ext cx="2879834" cy="646331"/>
          </a:xfrm>
          <a:prstGeom prst="rect">
            <a:avLst/>
          </a:prstGeom>
          <a:noFill/>
        </p:spPr>
        <p:txBody>
          <a:bodyPr wrap="square" rtlCol="0">
            <a:spAutoFit/>
          </a:bodyPr>
          <a:lstStyle/>
          <a:p>
            <a:pPr algn="ctr"/>
            <a:r>
              <a:rPr lang="en-US" dirty="0" smtClean="0"/>
              <a:t>Cars can be white but only if there’s a white background</a:t>
            </a:r>
            <a:endParaRPr lang="en-US"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0430" y="4303140"/>
            <a:ext cx="3692081" cy="2128838"/>
          </a:xfrm>
          <a:prstGeom prst="rect">
            <a:avLst/>
          </a:prstGeom>
        </p:spPr>
      </p:pic>
      <p:sp>
        <p:nvSpPr>
          <p:cNvPr id="22" name="TextBox 21"/>
          <p:cNvSpPr txBox="1"/>
          <p:nvPr/>
        </p:nvSpPr>
        <p:spPr>
          <a:xfrm>
            <a:off x="5235413" y="4582510"/>
            <a:ext cx="809296" cy="1107996"/>
          </a:xfrm>
          <a:prstGeom prst="rect">
            <a:avLst/>
          </a:prstGeom>
          <a:noFill/>
        </p:spPr>
        <p:txBody>
          <a:bodyPr wrap="square" rtlCol="0">
            <a:spAutoFit/>
          </a:bodyPr>
          <a:lstStyle/>
          <a:p>
            <a:r>
              <a:rPr lang="en-US" sz="6600" dirty="0">
                <a:solidFill>
                  <a:srgbClr val="C00000"/>
                </a:solidFill>
              </a:rPr>
              <a:t>✘</a:t>
            </a:r>
          </a:p>
        </p:txBody>
      </p:sp>
      <p:sp>
        <p:nvSpPr>
          <p:cNvPr id="23" name="TextBox 22"/>
          <p:cNvSpPr txBox="1"/>
          <p:nvPr/>
        </p:nvSpPr>
        <p:spPr>
          <a:xfrm>
            <a:off x="6044709" y="4563555"/>
            <a:ext cx="4340772" cy="1569660"/>
          </a:xfrm>
          <a:prstGeom prst="rect">
            <a:avLst/>
          </a:prstGeom>
          <a:noFill/>
        </p:spPr>
        <p:txBody>
          <a:bodyPr wrap="square" rtlCol="0">
            <a:spAutoFit/>
          </a:bodyPr>
          <a:lstStyle/>
          <a:p>
            <a:r>
              <a:rPr lang="en-US" sz="2400" dirty="0" smtClean="0"/>
              <a:t>NOT A CAR!</a:t>
            </a:r>
            <a:br>
              <a:rPr lang="en-US" sz="2400" dirty="0" smtClean="0"/>
            </a:br>
            <a:r>
              <a:rPr lang="en-US" sz="2400" dirty="0" smtClean="0"/>
              <a:t>Cars can only be red with a green background or white with a white background!</a:t>
            </a:r>
            <a:endParaRPr lang="en-US" sz="2400" dirty="0"/>
          </a:p>
        </p:txBody>
      </p:sp>
    </p:spTree>
    <p:extLst>
      <p:ext uri="{BB962C8B-B14F-4D97-AF65-F5344CB8AC3E}">
        <p14:creationId xmlns:p14="http://schemas.microsoft.com/office/powerpoint/2010/main" val="2775504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0924" y="231227"/>
            <a:ext cx="11571889" cy="1200329"/>
          </a:xfrm>
          <a:prstGeom prst="rect">
            <a:avLst/>
          </a:prstGeom>
          <a:noFill/>
        </p:spPr>
        <p:txBody>
          <a:bodyPr wrap="square" rtlCol="0">
            <a:spAutoFit/>
          </a:bodyPr>
          <a:lstStyle/>
          <a:p>
            <a:r>
              <a:rPr lang="en-US" sz="4400" dirty="0" smtClean="0">
                <a:latin typeface="+mj-lt"/>
              </a:rPr>
              <a:t>Randomly Selected Images </a:t>
            </a:r>
            <a:br>
              <a:rPr lang="en-US" sz="4400" dirty="0" smtClean="0">
                <a:latin typeface="+mj-lt"/>
              </a:rPr>
            </a:br>
            <a:r>
              <a:rPr lang="en-US" sz="2800" dirty="0" smtClean="0">
                <a:latin typeface="+mj-lt"/>
              </a:rPr>
              <a:t>From Difficult to Classify Categories</a:t>
            </a:r>
            <a:endParaRPr lang="en-US" sz="28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20" y="1702675"/>
            <a:ext cx="2312278" cy="23122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350" y="1702675"/>
            <a:ext cx="2317260" cy="231227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75" y="1702675"/>
            <a:ext cx="2312277" cy="231227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652" y="1702675"/>
            <a:ext cx="2312277" cy="231227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8694" y="1702675"/>
            <a:ext cx="2308512" cy="2313487"/>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8098" y="4014952"/>
            <a:ext cx="2312278" cy="2312278"/>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029" y="4014952"/>
            <a:ext cx="2307304" cy="2312277"/>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36654" y="4000939"/>
            <a:ext cx="2326290" cy="232629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66126" y="4014952"/>
            <a:ext cx="2312278" cy="2312278"/>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1500" y="4014952"/>
            <a:ext cx="2312277" cy="2312277"/>
          </a:xfrm>
          <a:prstGeom prst="rect">
            <a:avLst/>
          </a:prstGeom>
        </p:spPr>
      </p:pic>
    </p:spTree>
    <p:extLst>
      <p:ext uri="{BB962C8B-B14F-4D97-AF65-F5344CB8AC3E}">
        <p14:creationId xmlns:p14="http://schemas.microsoft.com/office/powerpoint/2010/main" val="30406058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414" y="231228"/>
            <a:ext cx="10678510" cy="769441"/>
          </a:xfrm>
          <a:prstGeom prst="rect">
            <a:avLst/>
          </a:prstGeom>
          <a:noFill/>
        </p:spPr>
        <p:txBody>
          <a:bodyPr wrap="square" rtlCol="0">
            <a:spAutoFit/>
          </a:bodyPr>
          <a:lstStyle/>
          <a:p>
            <a:r>
              <a:rPr lang="en-US" sz="4400" dirty="0" smtClean="0">
                <a:latin typeface="+mj-lt"/>
              </a:rPr>
              <a:t>More Randomly Selected Images</a:t>
            </a:r>
            <a:endParaRPr lang="en-US" sz="4400" dirty="0">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3" y="1211975"/>
            <a:ext cx="2280745" cy="22856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786" y="3497635"/>
            <a:ext cx="2298508" cy="229356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1158" y="1211974"/>
            <a:ext cx="2285661" cy="228566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1903" y="1205957"/>
            <a:ext cx="2286750" cy="229167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191" y="3497635"/>
            <a:ext cx="2293565" cy="2293565"/>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881" y="3489730"/>
            <a:ext cx="2293565" cy="229356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5610" y="1205957"/>
            <a:ext cx="2304750" cy="230475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5547" y="3505115"/>
            <a:ext cx="2291678" cy="22916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5547" y="1205957"/>
            <a:ext cx="2299158" cy="2299158"/>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9565" y="3505115"/>
            <a:ext cx="2285982" cy="2281066"/>
          </a:xfrm>
          <a:prstGeom prst="rect">
            <a:avLst/>
          </a:prstGeom>
        </p:spPr>
      </p:pic>
    </p:spTree>
    <p:extLst>
      <p:ext uri="{BB962C8B-B14F-4D97-AF65-F5344CB8AC3E}">
        <p14:creationId xmlns:p14="http://schemas.microsoft.com/office/powerpoint/2010/main" val="93160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0924" y="231227"/>
            <a:ext cx="11571889" cy="769441"/>
          </a:xfrm>
          <a:prstGeom prst="rect">
            <a:avLst/>
          </a:prstGeom>
          <a:noFill/>
        </p:spPr>
        <p:txBody>
          <a:bodyPr wrap="square" rtlCol="0">
            <a:spAutoFit/>
          </a:bodyPr>
          <a:lstStyle/>
          <a:p>
            <a:r>
              <a:rPr lang="en-US" sz="4400" dirty="0" smtClean="0">
                <a:latin typeface="+mj-lt"/>
              </a:rPr>
              <a:t>Randomly Selected Images – Classified</a:t>
            </a:r>
            <a:endParaRPr lang="en-US" sz="2800" dirty="0">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30" y="1439917"/>
            <a:ext cx="2312278" cy="23122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860" y="1439917"/>
            <a:ext cx="2317260" cy="231227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885" y="1439917"/>
            <a:ext cx="2312277" cy="231227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162" y="1439917"/>
            <a:ext cx="2312277" cy="231227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9204" y="1439917"/>
            <a:ext cx="2308512" cy="2313487"/>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8608" y="3752194"/>
            <a:ext cx="2312278" cy="2312278"/>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539" y="3752194"/>
            <a:ext cx="2307304" cy="2312277"/>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7164" y="3738181"/>
            <a:ext cx="2326290" cy="232629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76636" y="3752194"/>
            <a:ext cx="2312278" cy="2312278"/>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2010" y="3752194"/>
            <a:ext cx="2312277" cy="2312277"/>
          </a:xfrm>
          <a:prstGeom prst="rect">
            <a:avLst/>
          </a:prstGeom>
        </p:spPr>
      </p:pic>
      <p:sp>
        <p:nvSpPr>
          <p:cNvPr id="2" name="TextBox 1"/>
          <p:cNvSpPr txBox="1"/>
          <p:nvPr/>
        </p:nvSpPr>
        <p:spPr>
          <a:xfrm>
            <a:off x="1268260" y="1070585"/>
            <a:ext cx="430924" cy="369332"/>
          </a:xfrm>
          <a:prstGeom prst="rect">
            <a:avLst/>
          </a:prstGeom>
          <a:noFill/>
        </p:spPr>
        <p:txBody>
          <a:bodyPr wrap="square" rtlCol="0">
            <a:spAutoFit/>
          </a:bodyPr>
          <a:lstStyle/>
          <a:p>
            <a:r>
              <a:rPr lang="en-US" dirty="0" smtClean="0"/>
              <a:t>76</a:t>
            </a:r>
            <a:endParaRPr lang="en-US" dirty="0"/>
          </a:p>
        </p:txBody>
      </p:sp>
      <p:sp>
        <p:nvSpPr>
          <p:cNvPr id="14" name="TextBox 13"/>
          <p:cNvSpPr txBox="1"/>
          <p:nvPr/>
        </p:nvSpPr>
        <p:spPr>
          <a:xfrm>
            <a:off x="3587539" y="1070585"/>
            <a:ext cx="430924" cy="369332"/>
          </a:xfrm>
          <a:prstGeom prst="rect">
            <a:avLst/>
          </a:prstGeom>
          <a:noFill/>
        </p:spPr>
        <p:txBody>
          <a:bodyPr wrap="square" rtlCol="0">
            <a:spAutoFit/>
          </a:bodyPr>
          <a:lstStyle/>
          <a:p>
            <a:r>
              <a:rPr lang="en-US" dirty="0" smtClean="0"/>
              <a:t>76</a:t>
            </a:r>
            <a:endParaRPr lang="en-US" dirty="0"/>
          </a:p>
        </p:txBody>
      </p:sp>
      <p:sp>
        <p:nvSpPr>
          <p:cNvPr id="15" name="TextBox 14"/>
          <p:cNvSpPr txBox="1"/>
          <p:nvPr/>
        </p:nvSpPr>
        <p:spPr>
          <a:xfrm>
            <a:off x="5894773" y="1070584"/>
            <a:ext cx="430924" cy="369332"/>
          </a:xfrm>
          <a:prstGeom prst="rect">
            <a:avLst/>
          </a:prstGeom>
          <a:noFill/>
        </p:spPr>
        <p:txBody>
          <a:bodyPr wrap="square" rtlCol="0">
            <a:spAutoFit/>
          </a:bodyPr>
          <a:lstStyle/>
          <a:p>
            <a:r>
              <a:rPr lang="en-US" dirty="0" smtClean="0"/>
              <a:t>13</a:t>
            </a:r>
            <a:endParaRPr lang="en-US" dirty="0"/>
          </a:p>
        </p:txBody>
      </p:sp>
      <p:sp>
        <p:nvSpPr>
          <p:cNvPr id="16" name="TextBox 15"/>
          <p:cNvSpPr txBox="1"/>
          <p:nvPr/>
        </p:nvSpPr>
        <p:spPr>
          <a:xfrm>
            <a:off x="1226229" y="6064471"/>
            <a:ext cx="430924" cy="369332"/>
          </a:xfrm>
          <a:prstGeom prst="rect">
            <a:avLst/>
          </a:prstGeom>
          <a:noFill/>
        </p:spPr>
        <p:txBody>
          <a:bodyPr wrap="square" rtlCol="0">
            <a:spAutoFit/>
          </a:bodyPr>
          <a:lstStyle/>
          <a:p>
            <a:r>
              <a:rPr lang="en-US" dirty="0" smtClean="0"/>
              <a:t>13</a:t>
            </a:r>
            <a:endParaRPr lang="en-US" dirty="0"/>
          </a:p>
        </p:txBody>
      </p:sp>
      <p:sp>
        <p:nvSpPr>
          <p:cNvPr id="17" name="TextBox 16"/>
          <p:cNvSpPr txBox="1"/>
          <p:nvPr/>
        </p:nvSpPr>
        <p:spPr>
          <a:xfrm>
            <a:off x="3587539" y="6064471"/>
            <a:ext cx="430924" cy="369332"/>
          </a:xfrm>
          <a:prstGeom prst="rect">
            <a:avLst/>
          </a:prstGeom>
          <a:noFill/>
        </p:spPr>
        <p:txBody>
          <a:bodyPr wrap="square" rtlCol="0">
            <a:spAutoFit/>
          </a:bodyPr>
          <a:lstStyle/>
          <a:p>
            <a:r>
              <a:rPr lang="en-US" dirty="0" smtClean="0"/>
              <a:t>60</a:t>
            </a:r>
            <a:endParaRPr lang="en-US" dirty="0"/>
          </a:p>
        </p:txBody>
      </p:sp>
      <p:pic>
        <p:nvPicPr>
          <p:cNvPr id="4" name="Picture 3"/>
          <p:cNvPicPr>
            <a:picLocks noChangeAspect="1"/>
          </p:cNvPicPr>
          <p:nvPr/>
        </p:nvPicPr>
        <p:blipFill>
          <a:blip r:embed="rId12"/>
          <a:stretch>
            <a:fillRect/>
          </a:stretch>
        </p:blipFill>
        <p:spPr>
          <a:xfrm>
            <a:off x="8155022" y="1023720"/>
            <a:ext cx="518205" cy="499915"/>
          </a:xfrm>
          <a:prstGeom prst="rect">
            <a:avLst/>
          </a:prstGeom>
        </p:spPr>
      </p:pic>
      <p:sp>
        <p:nvSpPr>
          <p:cNvPr id="21" name="TextBox 20"/>
          <p:cNvSpPr txBox="1"/>
          <p:nvPr/>
        </p:nvSpPr>
        <p:spPr>
          <a:xfrm>
            <a:off x="5903289" y="6064471"/>
            <a:ext cx="430924" cy="369332"/>
          </a:xfrm>
          <a:prstGeom prst="rect">
            <a:avLst/>
          </a:prstGeom>
          <a:noFill/>
        </p:spPr>
        <p:txBody>
          <a:bodyPr wrap="square" rtlCol="0">
            <a:spAutoFit/>
          </a:bodyPr>
          <a:lstStyle/>
          <a:p>
            <a:r>
              <a:rPr lang="en-US" dirty="0" smtClean="0"/>
              <a:t>12</a:t>
            </a:r>
            <a:endParaRPr lang="en-US" dirty="0"/>
          </a:p>
        </p:txBody>
      </p:sp>
      <p:sp>
        <p:nvSpPr>
          <p:cNvPr id="26" name="TextBox 25"/>
          <p:cNvSpPr txBox="1"/>
          <p:nvPr/>
        </p:nvSpPr>
        <p:spPr>
          <a:xfrm>
            <a:off x="8198663" y="6064471"/>
            <a:ext cx="430924" cy="369332"/>
          </a:xfrm>
          <a:prstGeom prst="rect">
            <a:avLst/>
          </a:prstGeom>
          <a:noFill/>
        </p:spPr>
        <p:txBody>
          <a:bodyPr wrap="square" rtlCol="0">
            <a:spAutoFit/>
          </a:bodyPr>
          <a:lstStyle/>
          <a:p>
            <a:r>
              <a:rPr lang="en-US" dirty="0" smtClean="0"/>
              <a:t>12</a:t>
            </a:r>
            <a:endParaRPr lang="en-US" dirty="0"/>
          </a:p>
        </p:txBody>
      </p:sp>
      <p:sp>
        <p:nvSpPr>
          <p:cNvPr id="27" name="TextBox 26"/>
          <p:cNvSpPr txBox="1"/>
          <p:nvPr/>
        </p:nvSpPr>
        <p:spPr>
          <a:xfrm>
            <a:off x="10527998" y="1058602"/>
            <a:ext cx="430924" cy="369332"/>
          </a:xfrm>
          <a:prstGeom prst="rect">
            <a:avLst/>
          </a:prstGeom>
          <a:noFill/>
        </p:spPr>
        <p:txBody>
          <a:bodyPr wrap="square" rtlCol="0">
            <a:spAutoFit/>
          </a:bodyPr>
          <a:lstStyle/>
          <a:p>
            <a:r>
              <a:rPr lang="en-US" dirty="0" smtClean="0"/>
              <a:t>15</a:t>
            </a:r>
          </a:p>
        </p:txBody>
      </p:sp>
      <p:sp>
        <p:nvSpPr>
          <p:cNvPr id="28" name="TextBox 27"/>
          <p:cNvSpPr txBox="1"/>
          <p:nvPr/>
        </p:nvSpPr>
        <p:spPr>
          <a:xfrm>
            <a:off x="10527998" y="6064471"/>
            <a:ext cx="430924" cy="369332"/>
          </a:xfrm>
          <a:prstGeom prst="rect">
            <a:avLst/>
          </a:prstGeom>
          <a:noFill/>
        </p:spPr>
        <p:txBody>
          <a:bodyPr wrap="square" rtlCol="0">
            <a:spAutoFit/>
          </a:bodyPr>
          <a:lstStyle/>
          <a:p>
            <a:r>
              <a:rPr lang="en-US" dirty="0" smtClean="0"/>
              <a:t>15</a:t>
            </a:r>
            <a:endParaRPr lang="en-US" dirty="0"/>
          </a:p>
        </p:txBody>
      </p:sp>
    </p:spTree>
    <p:extLst>
      <p:ext uri="{BB962C8B-B14F-4D97-AF65-F5344CB8AC3E}">
        <p14:creationId xmlns:p14="http://schemas.microsoft.com/office/powerpoint/2010/main" val="2275460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2248" y="199698"/>
            <a:ext cx="11855669" cy="6217087"/>
          </a:xfrm>
          <a:prstGeom prst="rect">
            <a:avLst/>
          </a:prstGeom>
          <a:noFill/>
        </p:spPr>
        <p:txBody>
          <a:bodyPr wrap="square" rtlCol="0">
            <a:spAutoFit/>
          </a:bodyPr>
          <a:lstStyle/>
          <a:p>
            <a:r>
              <a:rPr lang="en-US" sz="4400" dirty="0" smtClean="0">
                <a:latin typeface="+mj-lt"/>
              </a:rPr>
              <a:t>Brief Synopsis of Machine Learning</a:t>
            </a:r>
          </a:p>
          <a:p>
            <a:endParaRPr lang="en-US" dirty="0" smtClean="0"/>
          </a:p>
          <a:p>
            <a:pPr marL="342900" indent="-342900">
              <a:buFont typeface="Arial" panose="020B0604020202020204" pitchFamily="34" charset="0"/>
              <a:buChar char="•"/>
            </a:pPr>
            <a:r>
              <a:rPr lang="en-US" sz="2800" dirty="0" smtClean="0"/>
              <a:t>An algorithmic/statistical process by which a computer can learn patterns from and make inferences about a particular dataset in the form of mathematical models.  </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Machine Learning specifically relates to the process of a computer learning for itself what patterns and trends in a given dataset are relevant to its output.  There is no human input to indicate what we might think is important.</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There are hundreds of different types of machine learning models commonly used today, but the one type of model we've focused our efforts on for this image classification project is known as a Convolutional Neural Network (CNN). </a:t>
            </a:r>
            <a:endParaRPr lang="en-US" sz="2800" dirty="0"/>
          </a:p>
        </p:txBody>
      </p:sp>
    </p:spTree>
    <p:extLst>
      <p:ext uri="{BB962C8B-B14F-4D97-AF65-F5344CB8AC3E}">
        <p14:creationId xmlns:p14="http://schemas.microsoft.com/office/powerpoint/2010/main" val="3839059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414" y="231228"/>
            <a:ext cx="10678510" cy="769441"/>
          </a:xfrm>
          <a:prstGeom prst="rect">
            <a:avLst/>
          </a:prstGeom>
          <a:noFill/>
        </p:spPr>
        <p:txBody>
          <a:bodyPr wrap="square" rtlCol="0">
            <a:spAutoFit/>
          </a:bodyPr>
          <a:lstStyle/>
          <a:p>
            <a:r>
              <a:rPr lang="en-US" sz="4400" dirty="0" smtClean="0">
                <a:latin typeface="+mj-lt"/>
              </a:rPr>
              <a:t>More Randomly Selected Images - Classified</a:t>
            </a:r>
            <a:endParaRPr lang="en-US" sz="4400" dirty="0">
              <a:latin typeface="+mj-l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46" y="1443202"/>
            <a:ext cx="2280745" cy="228566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6319" y="3728862"/>
            <a:ext cx="2298508" cy="229356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2691" y="1443201"/>
            <a:ext cx="2285661" cy="228566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436" y="1437184"/>
            <a:ext cx="2286750" cy="229167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4724" y="3728862"/>
            <a:ext cx="2293565" cy="2293565"/>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414" y="3720957"/>
            <a:ext cx="2293565" cy="2293565"/>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7143" y="1437184"/>
            <a:ext cx="2304750" cy="230475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7080" y="3736342"/>
            <a:ext cx="2291678" cy="22916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7080" y="1437184"/>
            <a:ext cx="2299158" cy="2299158"/>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1098" y="3736342"/>
            <a:ext cx="2285982" cy="2281066"/>
          </a:xfrm>
          <a:prstGeom prst="rect">
            <a:avLst/>
          </a:prstGeom>
        </p:spPr>
      </p:pic>
      <p:sp>
        <p:nvSpPr>
          <p:cNvPr id="3" name="TextBox 2"/>
          <p:cNvSpPr txBox="1"/>
          <p:nvPr/>
        </p:nvSpPr>
        <p:spPr>
          <a:xfrm>
            <a:off x="1289439" y="1067852"/>
            <a:ext cx="557048" cy="369332"/>
          </a:xfrm>
          <a:prstGeom prst="rect">
            <a:avLst/>
          </a:prstGeom>
          <a:noFill/>
        </p:spPr>
        <p:txBody>
          <a:bodyPr wrap="square" rtlCol="0">
            <a:spAutoFit/>
          </a:bodyPr>
          <a:lstStyle/>
          <a:p>
            <a:r>
              <a:rPr lang="en-US" dirty="0" smtClean="0"/>
              <a:t>121</a:t>
            </a:r>
            <a:endParaRPr lang="en-US" dirty="0"/>
          </a:p>
        </p:txBody>
      </p:sp>
      <p:sp>
        <p:nvSpPr>
          <p:cNvPr id="16" name="TextBox 15"/>
          <p:cNvSpPr txBox="1"/>
          <p:nvPr/>
        </p:nvSpPr>
        <p:spPr>
          <a:xfrm>
            <a:off x="8146703" y="1091536"/>
            <a:ext cx="557048" cy="369332"/>
          </a:xfrm>
          <a:prstGeom prst="rect">
            <a:avLst/>
          </a:prstGeom>
          <a:noFill/>
        </p:spPr>
        <p:txBody>
          <a:bodyPr wrap="square" rtlCol="0">
            <a:spAutoFit/>
          </a:bodyPr>
          <a:lstStyle/>
          <a:p>
            <a:r>
              <a:rPr lang="en-US" dirty="0" smtClean="0"/>
              <a:t>121</a:t>
            </a:r>
            <a:endParaRPr lang="en-US" dirty="0"/>
          </a:p>
        </p:txBody>
      </p:sp>
      <p:sp>
        <p:nvSpPr>
          <p:cNvPr id="17" name="TextBox 16"/>
          <p:cNvSpPr txBox="1"/>
          <p:nvPr/>
        </p:nvSpPr>
        <p:spPr>
          <a:xfrm>
            <a:off x="3549871" y="1091536"/>
            <a:ext cx="433550" cy="369332"/>
          </a:xfrm>
          <a:prstGeom prst="rect">
            <a:avLst/>
          </a:prstGeom>
          <a:noFill/>
        </p:spPr>
        <p:txBody>
          <a:bodyPr wrap="square" rtlCol="0">
            <a:spAutoFit/>
          </a:bodyPr>
          <a:lstStyle/>
          <a:p>
            <a:r>
              <a:rPr lang="en-US" dirty="0" smtClean="0"/>
              <a:t>17</a:t>
            </a:r>
            <a:endParaRPr lang="en-US" dirty="0"/>
          </a:p>
        </p:txBody>
      </p:sp>
      <p:sp>
        <p:nvSpPr>
          <p:cNvPr id="18" name="TextBox 17"/>
          <p:cNvSpPr txBox="1"/>
          <p:nvPr/>
        </p:nvSpPr>
        <p:spPr>
          <a:xfrm>
            <a:off x="5861042" y="1091536"/>
            <a:ext cx="433550" cy="369332"/>
          </a:xfrm>
          <a:prstGeom prst="rect">
            <a:avLst/>
          </a:prstGeom>
          <a:noFill/>
        </p:spPr>
        <p:txBody>
          <a:bodyPr wrap="square" rtlCol="0">
            <a:spAutoFit/>
          </a:bodyPr>
          <a:lstStyle/>
          <a:p>
            <a:r>
              <a:rPr lang="en-US" dirty="0" smtClean="0"/>
              <a:t>17</a:t>
            </a:r>
            <a:endParaRPr lang="en-US" dirty="0"/>
          </a:p>
        </p:txBody>
      </p:sp>
      <p:sp>
        <p:nvSpPr>
          <p:cNvPr id="23" name="TextBox 22"/>
          <p:cNvSpPr txBox="1"/>
          <p:nvPr/>
        </p:nvSpPr>
        <p:spPr>
          <a:xfrm>
            <a:off x="10450855" y="1067852"/>
            <a:ext cx="557048" cy="369332"/>
          </a:xfrm>
          <a:prstGeom prst="rect">
            <a:avLst/>
          </a:prstGeom>
          <a:noFill/>
        </p:spPr>
        <p:txBody>
          <a:bodyPr wrap="square" rtlCol="0">
            <a:spAutoFit/>
          </a:bodyPr>
          <a:lstStyle/>
          <a:p>
            <a:r>
              <a:rPr lang="en-US" dirty="0" smtClean="0"/>
              <a:t>119</a:t>
            </a:r>
            <a:endParaRPr lang="en-US" dirty="0"/>
          </a:p>
        </p:txBody>
      </p:sp>
      <p:sp>
        <p:nvSpPr>
          <p:cNvPr id="24" name="TextBox 23"/>
          <p:cNvSpPr txBox="1"/>
          <p:nvPr/>
        </p:nvSpPr>
        <p:spPr>
          <a:xfrm>
            <a:off x="8140994" y="6028225"/>
            <a:ext cx="557048" cy="369332"/>
          </a:xfrm>
          <a:prstGeom prst="rect">
            <a:avLst/>
          </a:prstGeom>
          <a:noFill/>
        </p:spPr>
        <p:txBody>
          <a:bodyPr wrap="square" rtlCol="0">
            <a:spAutoFit/>
          </a:bodyPr>
          <a:lstStyle/>
          <a:p>
            <a:r>
              <a:rPr lang="en-US" dirty="0" smtClean="0"/>
              <a:t>119</a:t>
            </a:r>
            <a:endParaRPr lang="en-US" dirty="0"/>
          </a:p>
        </p:txBody>
      </p:sp>
      <p:sp>
        <p:nvSpPr>
          <p:cNvPr id="25" name="TextBox 24"/>
          <p:cNvSpPr txBox="1"/>
          <p:nvPr/>
        </p:nvSpPr>
        <p:spPr>
          <a:xfrm>
            <a:off x="1289439" y="6006617"/>
            <a:ext cx="557048" cy="369332"/>
          </a:xfrm>
          <a:prstGeom prst="rect">
            <a:avLst/>
          </a:prstGeom>
          <a:noFill/>
        </p:spPr>
        <p:txBody>
          <a:bodyPr wrap="square" rtlCol="0">
            <a:spAutoFit/>
          </a:bodyPr>
          <a:lstStyle/>
          <a:p>
            <a:r>
              <a:rPr lang="en-US" dirty="0" smtClean="0"/>
              <a:t>112</a:t>
            </a:r>
            <a:endParaRPr lang="en-US" dirty="0"/>
          </a:p>
        </p:txBody>
      </p:sp>
      <p:sp>
        <p:nvSpPr>
          <p:cNvPr id="26" name="TextBox 25"/>
          <p:cNvSpPr txBox="1"/>
          <p:nvPr/>
        </p:nvSpPr>
        <p:spPr>
          <a:xfrm>
            <a:off x="5827109" y="6027245"/>
            <a:ext cx="557048" cy="369332"/>
          </a:xfrm>
          <a:prstGeom prst="rect">
            <a:avLst/>
          </a:prstGeom>
          <a:noFill/>
        </p:spPr>
        <p:txBody>
          <a:bodyPr wrap="square" rtlCol="0">
            <a:spAutoFit/>
          </a:bodyPr>
          <a:lstStyle/>
          <a:p>
            <a:r>
              <a:rPr lang="en-US" dirty="0" smtClean="0"/>
              <a:t>112</a:t>
            </a:r>
            <a:endParaRPr lang="en-US" dirty="0"/>
          </a:p>
        </p:txBody>
      </p:sp>
      <p:sp>
        <p:nvSpPr>
          <p:cNvPr id="27" name="TextBox 26"/>
          <p:cNvSpPr txBox="1"/>
          <p:nvPr/>
        </p:nvSpPr>
        <p:spPr>
          <a:xfrm>
            <a:off x="3488122" y="6037221"/>
            <a:ext cx="557048" cy="369332"/>
          </a:xfrm>
          <a:prstGeom prst="rect">
            <a:avLst/>
          </a:prstGeom>
          <a:noFill/>
        </p:spPr>
        <p:txBody>
          <a:bodyPr wrap="square" rtlCol="0">
            <a:spAutoFit/>
          </a:bodyPr>
          <a:lstStyle/>
          <a:p>
            <a:r>
              <a:rPr lang="en-US" dirty="0" smtClean="0"/>
              <a:t>121</a:t>
            </a:r>
            <a:endParaRPr lang="en-US" dirty="0"/>
          </a:p>
        </p:txBody>
      </p:sp>
      <p:sp>
        <p:nvSpPr>
          <p:cNvPr id="28" name="TextBox 27"/>
          <p:cNvSpPr txBox="1"/>
          <p:nvPr/>
        </p:nvSpPr>
        <p:spPr>
          <a:xfrm>
            <a:off x="10434395" y="6037221"/>
            <a:ext cx="557048" cy="369332"/>
          </a:xfrm>
          <a:prstGeom prst="rect">
            <a:avLst/>
          </a:prstGeom>
          <a:noFill/>
        </p:spPr>
        <p:txBody>
          <a:bodyPr wrap="square" rtlCol="0">
            <a:spAutoFit/>
          </a:bodyPr>
          <a:lstStyle/>
          <a:p>
            <a:r>
              <a:rPr lang="en-US" dirty="0" smtClean="0"/>
              <a:t>121</a:t>
            </a:r>
            <a:endParaRPr lang="en-US" dirty="0"/>
          </a:p>
        </p:txBody>
      </p:sp>
    </p:spTree>
    <p:extLst>
      <p:ext uri="{BB962C8B-B14F-4D97-AF65-F5344CB8AC3E}">
        <p14:creationId xmlns:p14="http://schemas.microsoft.com/office/powerpoint/2010/main" val="2012680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068" y="294290"/>
            <a:ext cx="9028387" cy="769441"/>
          </a:xfrm>
          <a:prstGeom prst="rect">
            <a:avLst/>
          </a:prstGeom>
          <a:noFill/>
        </p:spPr>
        <p:txBody>
          <a:bodyPr wrap="square" rtlCol="0">
            <a:spAutoFit/>
          </a:bodyPr>
          <a:lstStyle/>
          <a:p>
            <a:r>
              <a:rPr lang="en-US" sz="4400" dirty="0" smtClean="0">
                <a:latin typeface="+mj-lt"/>
              </a:rPr>
              <a:t>Several Viable Solutions To Consider</a:t>
            </a:r>
            <a:endParaRPr lang="en-US" sz="4400" dirty="0">
              <a:latin typeface="+mj-lt"/>
            </a:endParaRPr>
          </a:p>
        </p:txBody>
      </p:sp>
      <p:sp>
        <p:nvSpPr>
          <p:cNvPr id="5" name="TextBox 4"/>
          <p:cNvSpPr txBox="1"/>
          <p:nvPr/>
        </p:nvSpPr>
        <p:spPr>
          <a:xfrm>
            <a:off x="578068" y="1271751"/>
            <a:ext cx="11319642" cy="4832092"/>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Implementation of parcel and/or Easting and Northing data into the model</a:t>
            </a:r>
            <a:br>
              <a:rPr lang="en-US" sz="2800" dirty="0" smtClean="0"/>
            </a:br>
            <a:endParaRPr lang="en-US" sz="2800" dirty="0" smtClean="0"/>
          </a:p>
          <a:p>
            <a:pPr marL="342900" indent="-342900">
              <a:buFont typeface="Arial" panose="020B0604020202020204" pitchFamily="34" charset="0"/>
              <a:buChar char="•"/>
            </a:pPr>
            <a:r>
              <a:rPr lang="en-US" sz="2800" dirty="0" smtClean="0"/>
              <a:t>Recurrent adjacency analysis </a:t>
            </a:r>
            <a:br>
              <a:rPr lang="en-US" sz="2800" dirty="0" smtClean="0"/>
            </a:br>
            <a:endParaRPr lang="en-US" sz="2800" dirty="0" smtClean="0"/>
          </a:p>
          <a:p>
            <a:pPr marL="342900" indent="-342900">
              <a:buFont typeface="Arial" panose="020B0604020202020204" pitchFamily="34" charset="0"/>
              <a:buChar char="•"/>
            </a:pPr>
            <a:r>
              <a:rPr lang="en-US" sz="2800" dirty="0" smtClean="0"/>
              <a:t>Selective sampling</a:t>
            </a:r>
            <a:br>
              <a:rPr lang="en-US" sz="2800" dirty="0" smtClean="0"/>
            </a:br>
            <a:endParaRPr lang="en-US" sz="2800" dirty="0" smtClean="0"/>
          </a:p>
          <a:p>
            <a:pPr marL="342900" indent="-342900">
              <a:buFont typeface="Arial" panose="020B0604020202020204" pitchFamily="34" charset="0"/>
              <a:buChar char="•"/>
            </a:pPr>
            <a:r>
              <a:rPr lang="en-US" sz="2800" dirty="0" smtClean="0"/>
              <a:t>Hierarchy of models for similar classifications</a:t>
            </a:r>
          </a:p>
          <a:p>
            <a:endParaRPr lang="en-US" sz="2800" dirty="0" smtClean="0"/>
          </a:p>
          <a:p>
            <a:pPr marL="342900" indent="-342900">
              <a:buFont typeface="Arial" panose="020B0604020202020204" pitchFamily="34" charset="0"/>
              <a:buChar char="•"/>
            </a:pPr>
            <a:r>
              <a:rPr lang="en-US" sz="2800" dirty="0" smtClean="0"/>
              <a:t>Object detection analysis of images with smaller scale</a:t>
            </a:r>
            <a:br>
              <a:rPr lang="en-US" sz="2800" dirty="0" smtClean="0"/>
            </a:br>
            <a:endParaRPr lang="en-US" sz="2800" dirty="0" smtClean="0"/>
          </a:p>
          <a:p>
            <a:pPr marL="342900" indent="-342900">
              <a:buFont typeface="Arial" panose="020B0604020202020204" pitchFamily="34" charset="0"/>
              <a:buChar char="•"/>
            </a:pPr>
            <a:r>
              <a:rPr lang="en-US" sz="2800" dirty="0" smtClean="0"/>
              <a:t>Combination of methodologies listed above</a:t>
            </a:r>
            <a:endParaRPr lang="en-US" sz="2800" dirty="0"/>
          </a:p>
        </p:txBody>
      </p:sp>
    </p:spTree>
    <p:extLst>
      <p:ext uri="{BB962C8B-B14F-4D97-AF65-F5344CB8AC3E}">
        <p14:creationId xmlns:p14="http://schemas.microsoft.com/office/powerpoint/2010/main" val="2351938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434" y="252248"/>
            <a:ext cx="10783614" cy="769441"/>
          </a:xfrm>
          <a:prstGeom prst="rect">
            <a:avLst/>
          </a:prstGeom>
          <a:noFill/>
        </p:spPr>
        <p:txBody>
          <a:bodyPr wrap="square" rtlCol="0">
            <a:spAutoFit/>
          </a:bodyPr>
          <a:lstStyle/>
          <a:p>
            <a:r>
              <a:rPr lang="en-US" sz="4400" dirty="0" smtClean="0">
                <a:latin typeface="+mj-lt"/>
              </a:rPr>
              <a:t>Parcel Data and Easting/Northing Coordinates</a:t>
            </a:r>
            <a:endParaRPr lang="en-US" sz="4400" dirty="0">
              <a:latin typeface="+mj-lt"/>
            </a:endParaRPr>
          </a:p>
        </p:txBody>
      </p:sp>
      <p:sp>
        <p:nvSpPr>
          <p:cNvPr id="3" name="TextBox 2"/>
          <p:cNvSpPr txBox="1"/>
          <p:nvPr/>
        </p:nvSpPr>
        <p:spPr>
          <a:xfrm>
            <a:off x="441434" y="1261242"/>
            <a:ext cx="10604938"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Parcel data would greatly help in distinguishing between residential densities.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Simple is better.  If parcel data alone can accurately identify residential classifications, then there would be no need to train a CNN to learn about them.  </a:t>
            </a:r>
          </a:p>
        </p:txBody>
      </p:sp>
      <p:sp>
        <p:nvSpPr>
          <p:cNvPr id="4" name="TextBox 3"/>
          <p:cNvSpPr txBox="1"/>
          <p:nvPr/>
        </p:nvSpPr>
        <p:spPr>
          <a:xfrm>
            <a:off x="5917323" y="2906811"/>
            <a:ext cx="5129049"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Adding </a:t>
            </a:r>
            <a:r>
              <a:rPr lang="en-US" sz="2400" dirty="0"/>
              <a:t>a subsequent model that implemented Easting/Northing data to our Proof of Concept reduced the number of errors by 40%.  </a:t>
            </a:r>
          </a:p>
          <a:p>
            <a:pPr marL="342900" indent="-34290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The model can learn what categories are/aren’t commonly found near each other.  You don’t see many cemeteries next to wetlands!</a:t>
            </a: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1959" y="2908065"/>
            <a:ext cx="1785836" cy="178968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959" y="4697751"/>
            <a:ext cx="1785836" cy="17858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7795" y="2906811"/>
            <a:ext cx="1789025" cy="179094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7795" y="4697750"/>
            <a:ext cx="1789025" cy="1789025"/>
          </a:xfrm>
          <a:prstGeom prst="rect">
            <a:avLst/>
          </a:prstGeom>
        </p:spPr>
      </p:pic>
    </p:spTree>
    <p:extLst>
      <p:ext uri="{BB962C8B-B14F-4D97-AF65-F5344CB8AC3E}">
        <p14:creationId xmlns:p14="http://schemas.microsoft.com/office/powerpoint/2010/main" val="1452243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702" y="450857"/>
            <a:ext cx="9974317" cy="769441"/>
          </a:xfrm>
          <a:prstGeom prst="rect">
            <a:avLst/>
          </a:prstGeom>
          <a:noFill/>
        </p:spPr>
        <p:txBody>
          <a:bodyPr wrap="square" rtlCol="0">
            <a:spAutoFit/>
          </a:bodyPr>
          <a:lstStyle/>
          <a:p>
            <a:r>
              <a:rPr lang="en-US" sz="4400" dirty="0" smtClean="0">
                <a:latin typeface="+mj-lt"/>
              </a:rPr>
              <a:t>Adjacency Analysis</a:t>
            </a:r>
          </a:p>
        </p:txBody>
      </p:sp>
      <p:sp>
        <p:nvSpPr>
          <p:cNvPr id="3" name="TextBox 2"/>
          <p:cNvSpPr txBox="1"/>
          <p:nvPr/>
        </p:nvSpPr>
        <p:spPr>
          <a:xfrm>
            <a:off x="714702" y="1450428"/>
            <a:ext cx="10573407" cy="1200329"/>
          </a:xfrm>
          <a:prstGeom prst="rect">
            <a:avLst/>
          </a:prstGeom>
          <a:noFill/>
        </p:spPr>
        <p:txBody>
          <a:bodyPr wrap="square" rtlCol="0">
            <a:spAutoFit/>
          </a:bodyPr>
          <a:lstStyle/>
          <a:p>
            <a:r>
              <a:rPr lang="en-US" sz="2400" dirty="0" smtClean="0"/>
              <a:t>Similar to Easting and Northing data, an adjacency analysis would help to provide the models with contextual data about the regions of land immediately surrounding each image.  </a:t>
            </a:r>
            <a:endParaRPr lang="en-US"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4075" y="5075701"/>
            <a:ext cx="1212002" cy="121200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75139" y="5075242"/>
            <a:ext cx="1212940" cy="12129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6078" y="3863700"/>
            <a:ext cx="1212002" cy="121200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76077" y="2650757"/>
            <a:ext cx="1212942" cy="121294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4075" y="2651216"/>
            <a:ext cx="1212942" cy="1212942"/>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52073" y="5075701"/>
            <a:ext cx="1212002" cy="121200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2073" y="3863699"/>
            <a:ext cx="1212002" cy="1212002"/>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2073" y="2652156"/>
            <a:ext cx="1212002" cy="1212002"/>
          </a:xfrm>
          <a:prstGeom prst="rect">
            <a:avLst/>
          </a:prstGeom>
        </p:spPr>
      </p:pic>
      <p:sp>
        <p:nvSpPr>
          <p:cNvPr id="12" name="TextBox 11"/>
          <p:cNvSpPr txBox="1"/>
          <p:nvPr/>
        </p:nvSpPr>
        <p:spPr>
          <a:xfrm>
            <a:off x="1212711" y="3359255"/>
            <a:ext cx="5433848" cy="2215991"/>
          </a:xfrm>
          <a:prstGeom prst="rect">
            <a:avLst/>
          </a:prstGeom>
          <a:noFill/>
        </p:spPr>
        <p:txBody>
          <a:bodyPr wrap="square" rtlCol="0">
            <a:spAutoFit/>
          </a:bodyPr>
          <a:lstStyle/>
          <a:p>
            <a:r>
              <a:rPr lang="en-US" dirty="0" smtClean="0"/>
              <a:t/>
            </a:r>
            <a:br>
              <a:rPr lang="en-US" dirty="0" smtClean="0"/>
            </a:br>
            <a:r>
              <a:rPr lang="en-US" sz="2400" dirty="0" smtClean="0"/>
              <a:t>The outputs from the CNN could be fed into a subsequent model that looks at the outputs for a given image as well as the 8 images nearest to it.</a:t>
            </a:r>
          </a:p>
          <a:p>
            <a:endParaRPr lang="en-US" sz="2400" dirty="0"/>
          </a:p>
        </p:txBody>
      </p:sp>
      <p:sp>
        <p:nvSpPr>
          <p:cNvPr id="13" name="TextBox 12"/>
          <p:cNvSpPr txBox="1"/>
          <p:nvPr/>
        </p:nvSpPr>
        <p:spPr>
          <a:xfrm>
            <a:off x="8485510" y="3718472"/>
            <a:ext cx="767255" cy="1569660"/>
          </a:xfrm>
          <a:prstGeom prst="rect">
            <a:avLst/>
          </a:prstGeom>
          <a:noFill/>
        </p:spPr>
        <p:txBody>
          <a:bodyPr wrap="square" rtlCol="0">
            <a:spAutoFit/>
          </a:bodyPr>
          <a:lstStyle/>
          <a:p>
            <a:r>
              <a:rPr lang="en-US" sz="9600" dirty="0">
                <a:solidFill>
                  <a:srgbClr val="FF0000"/>
                </a:solidFill>
              </a:rPr>
              <a:t>?</a:t>
            </a:r>
          </a:p>
        </p:txBody>
      </p:sp>
    </p:spTree>
    <p:extLst>
      <p:ext uri="{BB962C8B-B14F-4D97-AF65-F5344CB8AC3E}">
        <p14:creationId xmlns:p14="http://schemas.microsoft.com/office/powerpoint/2010/main" val="26048968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317" y="294289"/>
            <a:ext cx="9112469" cy="769441"/>
          </a:xfrm>
          <a:prstGeom prst="rect">
            <a:avLst/>
          </a:prstGeom>
          <a:noFill/>
        </p:spPr>
        <p:txBody>
          <a:bodyPr wrap="square" rtlCol="0">
            <a:spAutoFit/>
          </a:bodyPr>
          <a:lstStyle/>
          <a:p>
            <a:r>
              <a:rPr lang="en-US" sz="4400" dirty="0" smtClean="0">
                <a:latin typeface="+mj-lt"/>
              </a:rPr>
              <a:t>Selective Sampling</a:t>
            </a:r>
            <a:endParaRPr lang="en-US" sz="4400" dirty="0">
              <a:latin typeface="+mj-lt"/>
            </a:endParaRPr>
          </a:p>
        </p:txBody>
      </p:sp>
      <p:sp>
        <p:nvSpPr>
          <p:cNvPr id="3" name="TextBox 2"/>
          <p:cNvSpPr txBox="1"/>
          <p:nvPr/>
        </p:nvSpPr>
        <p:spPr>
          <a:xfrm>
            <a:off x="830317" y="1303283"/>
            <a:ext cx="1000584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For most of the primary model training processes, we used 1000 RANDOMLY selected images from each classification.  </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Selective Sampling is a method of image selection that allows us to pick and choose which images we want the models to learn from.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4091" y="3481828"/>
            <a:ext cx="1638300" cy="2790825"/>
          </a:xfrm>
          <a:prstGeom prst="rect">
            <a:avLst/>
          </a:prstGeom>
        </p:spPr>
      </p:pic>
      <p:sp>
        <p:nvSpPr>
          <p:cNvPr id="5" name="TextBox 4"/>
          <p:cNvSpPr txBox="1"/>
          <p:nvPr/>
        </p:nvSpPr>
        <p:spPr>
          <a:xfrm>
            <a:off x="1051033" y="3085944"/>
            <a:ext cx="3963057" cy="3600986"/>
          </a:xfrm>
          <a:prstGeom prst="rect">
            <a:avLst/>
          </a:prstGeom>
          <a:noFill/>
        </p:spPr>
        <p:txBody>
          <a:bodyPr wrap="square" rtlCol="0">
            <a:spAutoFit/>
          </a:bodyPr>
          <a:lstStyle/>
          <a:p>
            <a:endParaRPr lang="en-US" dirty="0" smtClean="0"/>
          </a:p>
          <a:p>
            <a:r>
              <a:rPr lang="en-US" sz="2400" dirty="0" smtClean="0"/>
              <a:t>Preliminary results from this have been quite promising.  With 100 selected images per category, we are approaching 50% accuracy.  That’s similar to what we achieved in the Proof of Concept with the same number of images.</a:t>
            </a:r>
          </a:p>
          <a:p>
            <a:endParaRPr lang="en-US" dirty="0"/>
          </a:p>
        </p:txBody>
      </p:sp>
      <p:sp>
        <p:nvSpPr>
          <p:cNvPr id="6" name="TextBox 5"/>
          <p:cNvSpPr txBox="1"/>
          <p:nvPr/>
        </p:nvSpPr>
        <p:spPr>
          <a:xfrm>
            <a:off x="7168055" y="3574161"/>
            <a:ext cx="4172607" cy="2677656"/>
          </a:xfrm>
          <a:prstGeom prst="rect">
            <a:avLst/>
          </a:prstGeom>
          <a:noFill/>
        </p:spPr>
        <p:txBody>
          <a:bodyPr wrap="square" rtlCol="0">
            <a:spAutoFit/>
          </a:bodyPr>
          <a:lstStyle/>
          <a:p>
            <a:r>
              <a:rPr lang="en-US" sz="2400" dirty="0" smtClean="0"/>
              <a:t>Think of the model as a radio antenna, and the defining imagery of each category as the signal.  We want to provide the model with the strongest signals possible so that it picks up on what we want it to.</a:t>
            </a:r>
            <a:endParaRPr lang="en-US" sz="2400" dirty="0"/>
          </a:p>
        </p:txBody>
      </p:sp>
    </p:spTree>
    <p:extLst>
      <p:ext uri="{BB962C8B-B14F-4D97-AF65-F5344CB8AC3E}">
        <p14:creationId xmlns:p14="http://schemas.microsoft.com/office/powerpoint/2010/main" val="2827366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765" y="367862"/>
            <a:ext cx="9680027" cy="769441"/>
          </a:xfrm>
          <a:prstGeom prst="rect">
            <a:avLst/>
          </a:prstGeom>
          <a:noFill/>
        </p:spPr>
        <p:txBody>
          <a:bodyPr wrap="square" rtlCol="0">
            <a:spAutoFit/>
          </a:bodyPr>
          <a:lstStyle/>
          <a:p>
            <a:r>
              <a:rPr lang="en-US" sz="4400" dirty="0" smtClean="0">
                <a:latin typeface="+mj-lt"/>
              </a:rPr>
              <a:t>Implementation of Model Hierarchy</a:t>
            </a:r>
            <a:endParaRPr lang="en-US" sz="4400" dirty="0">
              <a:latin typeface="+mj-lt"/>
            </a:endParaRPr>
          </a:p>
        </p:txBody>
      </p:sp>
      <p:sp>
        <p:nvSpPr>
          <p:cNvPr id="4" name="TextBox 3"/>
          <p:cNvSpPr txBox="1"/>
          <p:nvPr/>
        </p:nvSpPr>
        <p:spPr>
          <a:xfrm>
            <a:off x="777766" y="1776248"/>
            <a:ext cx="3426372" cy="3785652"/>
          </a:xfrm>
          <a:prstGeom prst="rect">
            <a:avLst/>
          </a:prstGeom>
          <a:noFill/>
        </p:spPr>
        <p:txBody>
          <a:bodyPr wrap="square" rtlCol="0">
            <a:spAutoFit/>
          </a:bodyPr>
          <a:lstStyle/>
          <a:p>
            <a:pPr algn="ctr"/>
            <a:r>
              <a:rPr lang="en-US" sz="2400" dirty="0" smtClean="0"/>
              <a:t>By categorizing similar classifications under one large heading, we can create a model to distinguish between fewer major classifications and then create subsequent models to make finer distinctions.</a:t>
            </a:r>
            <a:endParaRPr lang="en-US" sz="2400" dirty="0"/>
          </a:p>
        </p:txBody>
      </p:sp>
      <p:graphicFrame>
        <p:nvGraphicFramePr>
          <p:cNvPr id="5" name="Diagram 4"/>
          <p:cNvGraphicFramePr/>
          <p:nvPr>
            <p:extLst>
              <p:ext uri="{D42A27DB-BD31-4B8C-83A1-F6EECF244321}">
                <p14:modId xmlns:p14="http://schemas.microsoft.com/office/powerpoint/2010/main" val="4291833589"/>
              </p:ext>
            </p:extLst>
          </p:nvPr>
        </p:nvGraphicFramePr>
        <p:xfrm>
          <a:off x="4487917" y="1137303"/>
          <a:ext cx="7388773" cy="552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1721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789" y="3513357"/>
            <a:ext cx="3390900" cy="2809875"/>
          </a:xfrm>
          <a:prstGeom prst="rect">
            <a:avLst/>
          </a:prstGeom>
        </p:spPr>
      </p:pic>
      <p:sp>
        <p:nvSpPr>
          <p:cNvPr id="4" name="TextBox 3"/>
          <p:cNvSpPr txBox="1"/>
          <p:nvPr/>
        </p:nvSpPr>
        <p:spPr>
          <a:xfrm>
            <a:off x="520262" y="367862"/>
            <a:ext cx="10131972" cy="769441"/>
          </a:xfrm>
          <a:prstGeom prst="rect">
            <a:avLst/>
          </a:prstGeom>
          <a:noFill/>
        </p:spPr>
        <p:txBody>
          <a:bodyPr wrap="square" rtlCol="0">
            <a:spAutoFit/>
          </a:bodyPr>
          <a:lstStyle/>
          <a:p>
            <a:r>
              <a:rPr lang="en-US" sz="4400" dirty="0" smtClean="0">
                <a:latin typeface="+mj-lt"/>
              </a:rPr>
              <a:t>Object Detection on Smaller Scale Imagery</a:t>
            </a:r>
            <a:endParaRPr lang="en-US" sz="4400" dirty="0">
              <a:latin typeface="+mj-lt"/>
            </a:endParaRPr>
          </a:p>
        </p:txBody>
      </p:sp>
      <p:sp>
        <p:nvSpPr>
          <p:cNvPr id="5" name="TextBox 4"/>
          <p:cNvSpPr txBox="1"/>
          <p:nvPr/>
        </p:nvSpPr>
        <p:spPr>
          <a:xfrm>
            <a:off x="599091" y="1355834"/>
            <a:ext cx="10878206" cy="1938992"/>
          </a:xfrm>
          <a:prstGeom prst="rect">
            <a:avLst/>
          </a:prstGeom>
          <a:noFill/>
        </p:spPr>
        <p:txBody>
          <a:bodyPr wrap="square" rtlCol="0">
            <a:spAutoFit/>
          </a:bodyPr>
          <a:lstStyle/>
          <a:p>
            <a:r>
              <a:rPr lang="en-US" sz="2400" dirty="0"/>
              <a:t>O</a:t>
            </a:r>
            <a:r>
              <a:rPr lang="en-US" sz="2400" dirty="0" smtClean="0"/>
              <a:t>bject detection is a method where a computer model attempts to identify specific features in an image.  This is commonly used in self driving cars, facial recognition, etc.</a:t>
            </a:r>
            <a:br>
              <a:rPr lang="en-US" sz="2400" dirty="0" smtClean="0"/>
            </a:br>
            <a:r>
              <a:rPr lang="en-US" sz="2400" dirty="0" smtClean="0"/>
              <a:t/>
            </a:r>
            <a:br>
              <a:rPr lang="en-US" sz="2400" dirty="0" smtClean="0"/>
            </a:br>
            <a:r>
              <a:rPr lang="en-US" sz="2400" dirty="0" smtClean="0"/>
              <a:t>This method is more closely resembles the manual process of drawing polygons to delineate regions of differing usage.</a:t>
            </a:r>
            <a:endParaRPr lang="en-US"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262" y="3646542"/>
            <a:ext cx="4521783" cy="2543503"/>
          </a:xfrm>
          <a:prstGeom prst="rect">
            <a:avLst/>
          </a:prstGeom>
        </p:spPr>
      </p:pic>
      <p:sp>
        <p:nvSpPr>
          <p:cNvPr id="7" name="TextBox 6"/>
          <p:cNvSpPr txBox="1"/>
          <p:nvPr/>
        </p:nvSpPr>
        <p:spPr>
          <a:xfrm>
            <a:off x="5255172" y="3741683"/>
            <a:ext cx="2196662" cy="646331"/>
          </a:xfrm>
          <a:prstGeom prst="rect">
            <a:avLst/>
          </a:prstGeom>
          <a:noFill/>
        </p:spPr>
        <p:txBody>
          <a:bodyPr wrap="square" rtlCol="0">
            <a:spAutoFit/>
          </a:bodyPr>
          <a:lstStyle/>
          <a:p>
            <a:r>
              <a:rPr lang="en-US" i="1" dirty="0" smtClean="0"/>
              <a:t>Object Detection in a Self Driving Car (Left)</a:t>
            </a:r>
            <a:endParaRPr lang="en-US" i="1" dirty="0"/>
          </a:p>
        </p:txBody>
      </p:sp>
      <p:sp>
        <p:nvSpPr>
          <p:cNvPr id="8" name="TextBox 7"/>
          <p:cNvSpPr txBox="1"/>
          <p:nvPr/>
        </p:nvSpPr>
        <p:spPr>
          <a:xfrm>
            <a:off x="5171089" y="5202621"/>
            <a:ext cx="2364827" cy="646331"/>
          </a:xfrm>
          <a:prstGeom prst="rect">
            <a:avLst/>
          </a:prstGeom>
          <a:noFill/>
        </p:spPr>
        <p:txBody>
          <a:bodyPr wrap="square" rtlCol="0">
            <a:spAutoFit/>
          </a:bodyPr>
          <a:lstStyle/>
          <a:p>
            <a:pPr algn="ctr"/>
            <a:r>
              <a:rPr lang="en-US" i="1" dirty="0" smtClean="0"/>
              <a:t>Detecting forested regions in a city (Right)</a:t>
            </a:r>
            <a:endParaRPr lang="en-US" i="1" dirty="0"/>
          </a:p>
        </p:txBody>
      </p:sp>
    </p:spTree>
    <p:extLst>
      <p:ext uri="{BB962C8B-B14F-4D97-AF65-F5344CB8AC3E}">
        <p14:creationId xmlns:p14="http://schemas.microsoft.com/office/powerpoint/2010/main" val="2635862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724" y="399393"/>
            <a:ext cx="7346731" cy="769441"/>
          </a:xfrm>
          <a:prstGeom prst="rect">
            <a:avLst/>
          </a:prstGeom>
          <a:noFill/>
        </p:spPr>
        <p:txBody>
          <a:bodyPr wrap="square" rtlCol="0">
            <a:spAutoFit/>
          </a:bodyPr>
          <a:lstStyle/>
          <a:p>
            <a:r>
              <a:rPr lang="en-US" sz="4400" dirty="0" smtClean="0">
                <a:latin typeface="+mj-lt"/>
              </a:rPr>
              <a:t>Expert Input is Very Helpful!</a:t>
            </a:r>
            <a:endParaRPr lang="en-US" sz="4400" dirty="0">
              <a:latin typeface="+mj-lt"/>
            </a:endParaRPr>
          </a:p>
        </p:txBody>
      </p:sp>
      <p:sp>
        <p:nvSpPr>
          <p:cNvPr id="3" name="TextBox 2"/>
          <p:cNvSpPr txBox="1"/>
          <p:nvPr/>
        </p:nvSpPr>
        <p:spPr>
          <a:xfrm>
            <a:off x="735724" y="1618593"/>
            <a:ext cx="11246069"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The best computer models are created when subject matter experts and machine learning programmers work together to come up with methods and algorithms that are specifically suited to the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smtClean="0"/>
              <a:t>Being the experts on these images and knowing specifically how and why they are classified the way they are, you are uniquely suited for coming up with ideas that can be implemented.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smtClean="0"/>
              <a:t>Comments and feedback are not only welcome, but also greatly appreciated.</a:t>
            </a:r>
          </a:p>
        </p:txBody>
      </p:sp>
    </p:spTree>
    <p:extLst>
      <p:ext uri="{BB962C8B-B14F-4D97-AF65-F5344CB8AC3E}">
        <p14:creationId xmlns:p14="http://schemas.microsoft.com/office/powerpoint/2010/main" val="81764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3779" y="336332"/>
            <a:ext cx="11657210" cy="5786199"/>
          </a:xfrm>
          <a:prstGeom prst="rect">
            <a:avLst/>
          </a:prstGeom>
          <a:noFill/>
        </p:spPr>
        <p:txBody>
          <a:bodyPr wrap="square" rtlCol="0">
            <a:spAutoFit/>
          </a:bodyPr>
          <a:lstStyle/>
          <a:p>
            <a:r>
              <a:rPr lang="en-US" sz="4400" dirty="0" smtClean="0">
                <a:latin typeface="+mj-lt"/>
              </a:rPr>
              <a:t>Why a CNN?</a:t>
            </a:r>
          </a:p>
          <a:p>
            <a:endParaRPr lang="en-US" dirty="0" smtClean="0"/>
          </a:p>
          <a:p>
            <a:pPr marL="457200" indent="-457200">
              <a:buFont typeface="Arial" panose="020B0604020202020204" pitchFamily="34" charset="0"/>
              <a:buChar char="•"/>
            </a:pPr>
            <a:r>
              <a:rPr lang="en-US" sz="2800" dirty="0" smtClean="0"/>
              <a:t>Convolutional Neural Networks are especially well suited to computer vision tasks.  </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Images contain tens or hundreds of thousands of pixels that correspond to numeric values.  </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Most machine learning algorithms become exponentially more complex with large numbers of input values.</a:t>
            </a:r>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r>
              <a:rPr lang="en-US" sz="2800" dirty="0" smtClean="0"/>
              <a:t>CNNs can quickly aggregate and accurately generalize patterns that it finds and search for those patterns throughout an entire image.</a:t>
            </a:r>
            <a:endParaRPr lang="en-US" sz="2800" dirty="0"/>
          </a:p>
        </p:txBody>
      </p:sp>
    </p:spTree>
    <p:extLst>
      <p:ext uri="{BB962C8B-B14F-4D97-AF65-F5344CB8AC3E}">
        <p14:creationId xmlns:p14="http://schemas.microsoft.com/office/powerpoint/2010/main" val="901216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944" y="304800"/>
            <a:ext cx="11529849" cy="5878532"/>
          </a:xfrm>
          <a:prstGeom prst="rect">
            <a:avLst/>
          </a:prstGeom>
          <a:noFill/>
        </p:spPr>
        <p:txBody>
          <a:bodyPr wrap="square" rtlCol="0">
            <a:spAutoFit/>
          </a:bodyPr>
          <a:lstStyle/>
          <a:p>
            <a:r>
              <a:rPr lang="en-US" sz="4400" dirty="0" smtClean="0">
                <a:latin typeface="+mj-lt"/>
              </a:rPr>
              <a:t>Proof of Concept</a:t>
            </a:r>
            <a:r>
              <a:rPr lang="en-US" sz="4400" dirty="0" smtClean="0"/>
              <a:t/>
            </a:r>
            <a:br>
              <a:rPr lang="en-US" sz="4400" dirty="0" smtClean="0"/>
            </a:br>
            <a:r>
              <a:rPr lang="en-US" sz="2400" dirty="0" smtClean="0"/>
              <a:t/>
            </a:r>
            <a:br>
              <a:rPr lang="en-US" sz="2400" dirty="0" smtClean="0"/>
            </a:br>
            <a:r>
              <a:rPr lang="en-US" sz="2800" dirty="0" smtClean="0"/>
              <a:t>Initially, we created a few basic CNNs to determine just how well they could learn to distinguish between 5 different Land Use Categories in Fulton County:</a:t>
            </a:r>
            <a:br>
              <a:rPr lang="en-US" sz="2800" dirty="0" smtClean="0"/>
            </a:br>
            <a:r>
              <a:rPr lang="en-US" sz="2800" dirty="0" smtClean="0"/>
              <a:t/>
            </a:r>
            <a:br>
              <a:rPr lang="en-US" sz="2800" dirty="0" smtClean="0"/>
            </a:br>
            <a:r>
              <a:rPr lang="en-US" sz="2800" dirty="0" smtClean="0"/>
              <a:t>Low Density Residential (111)</a:t>
            </a:r>
            <a:br>
              <a:rPr lang="en-US" sz="2800" dirty="0" smtClean="0"/>
            </a:br>
            <a:r>
              <a:rPr lang="en-US" sz="2800" dirty="0" smtClean="0"/>
              <a:t>Medium Density Residential (112)</a:t>
            </a:r>
          </a:p>
          <a:p>
            <a:r>
              <a:rPr lang="en-US" sz="2800" dirty="0" smtClean="0"/>
              <a:t>High Density Residential (113)</a:t>
            </a:r>
            <a:br>
              <a:rPr lang="en-US" sz="2800" dirty="0" smtClean="0"/>
            </a:br>
            <a:r>
              <a:rPr lang="en-US" sz="2800" dirty="0" smtClean="0"/>
              <a:t>Commercial and Industrial (12)</a:t>
            </a:r>
          </a:p>
          <a:p>
            <a:r>
              <a:rPr lang="en-US" sz="2800" dirty="0" smtClean="0"/>
              <a:t>Forest (40)</a:t>
            </a:r>
            <a:br>
              <a:rPr lang="en-US" sz="2800" dirty="0" smtClean="0"/>
            </a:br>
            <a:r>
              <a:rPr lang="en-US" sz="2800" dirty="0" smtClean="0"/>
              <a:t/>
            </a:r>
            <a:br>
              <a:rPr lang="en-US" sz="2800" dirty="0" smtClean="0"/>
            </a:br>
            <a:r>
              <a:rPr lang="en-US" sz="2800" dirty="0" smtClean="0"/>
              <a:t>We trained the models on approximately 6,000 images using images clipped to 5 acre lots.</a:t>
            </a:r>
            <a:endParaRPr lang="en-US" sz="2800" dirty="0"/>
          </a:p>
        </p:txBody>
      </p:sp>
    </p:spTree>
    <p:extLst>
      <p:ext uri="{BB962C8B-B14F-4D97-AF65-F5344CB8AC3E}">
        <p14:creationId xmlns:p14="http://schemas.microsoft.com/office/powerpoint/2010/main" val="2550631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331" y="357352"/>
            <a:ext cx="11540359" cy="954107"/>
          </a:xfrm>
          <a:prstGeom prst="rect">
            <a:avLst/>
          </a:prstGeom>
          <a:noFill/>
        </p:spPr>
        <p:txBody>
          <a:bodyPr wrap="square" rtlCol="0">
            <a:spAutoFit/>
          </a:bodyPr>
          <a:lstStyle/>
          <a:p>
            <a:r>
              <a:rPr lang="en-US" sz="2800" dirty="0" smtClean="0"/>
              <a:t>Even with limited computational power and a relatively basic CNN structure, early results were quite promising, with accuracy above 80%.  </a:t>
            </a:r>
          </a:p>
        </p:txBody>
      </p:sp>
      <p:graphicFrame>
        <p:nvGraphicFramePr>
          <p:cNvPr id="12" name="Table 11"/>
          <p:cNvGraphicFramePr>
            <a:graphicFrameLocks noGrp="1"/>
          </p:cNvGraphicFramePr>
          <p:nvPr>
            <p:extLst>
              <p:ext uri="{D42A27DB-BD31-4B8C-83A1-F6EECF244321}">
                <p14:modId xmlns:p14="http://schemas.microsoft.com/office/powerpoint/2010/main" val="2360284546"/>
              </p:ext>
            </p:extLst>
          </p:nvPr>
        </p:nvGraphicFramePr>
        <p:xfrm>
          <a:off x="2042509" y="1835167"/>
          <a:ext cx="8128002" cy="333351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438356817"/>
                    </a:ext>
                  </a:extLst>
                </a:gridCol>
                <a:gridCol w="1354667">
                  <a:extLst>
                    <a:ext uri="{9D8B030D-6E8A-4147-A177-3AD203B41FA5}">
                      <a16:colId xmlns:a16="http://schemas.microsoft.com/office/drawing/2014/main" val="658077438"/>
                    </a:ext>
                  </a:extLst>
                </a:gridCol>
                <a:gridCol w="1354667">
                  <a:extLst>
                    <a:ext uri="{9D8B030D-6E8A-4147-A177-3AD203B41FA5}">
                      <a16:colId xmlns:a16="http://schemas.microsoft.com/office/drawing/2014/main" val="3751155834"/>
                    </a:ext>
                  </a:extLst>
                </a:gridCol>
                <a:gridCol w="1354667">
                  <a:extLst>
                    <a:ext uri="{9D8B030D-6E8A-4147-A177-3AD203B41FA5}">
                      <a16:colId xmlns:a16="http://schemas.microsoft.com/office/drawing/2014/main" val="791328318"/>
                    </a:ext>
                  </a:extLst>
                </a:gridCol>
                <a:gridCol w="1354667">
                  <a:extLst>
                    <a:ext uri="{9D8B030D-6E8A-4147-A177-3AD203B41FA5}">
                      <a16:colId xmlns:a16="http://schemas.microsoft.com/office/drawing/2014/main" val="2515455487"/>
                    </a:ext>
                  </a:extLst>
                </a:gridCol>
                <a:gridCol w="1354667">
                  <a:extLst>
                    <a:ext uri="{9D8B030D-6E8A-4147-A177-3AD203B41FA5}">
                      <a16:colId xmlns:a16="http://schemas.microsoft.com/office/drawing/2014/main" val="3056124327"/>
                    </a:ext>
                  </a:extLst>
                </a:gridCol>
              </a:tblGrid>
              <a:tr h="555585">
                <a:tc>
                  <a:txBody>
                    <a:bodyPr/>
                    <a:lstStyle/>
                    <a:p>
                      <a:endParaRPr lang="en-US" dirty="0"/>
                    </a:p>
                  </a:txBody>
                  <a:tcPr/>
                </a:tc>
                <a:tc>
                  <a:txBody>
                    <a:bodyPr/>
                    <a:lstStyle/>
                    <a:p>
                      <a:pPr algn="ctr"/>
                      <a:r>
                        <a:rPr lang="en-US" dirty="0" smtClean="0"/>
                        <a:t>111</a:t>
                      </a:r>
                      <a:endParaRPr lang="en-US" dirty="0"/>
                    </a:p>
                  </a:txBody>
                  <a:tcPr anchor="ctr"/>
                </a:tc>
                <a:tc>
                  <a:txBody>
                    <a:bodyPr/>
                    <a:lstStyle/>
                    <a:p>
                      <a:pPr algn="ctr"/>
                      <a:r>
                        <a:rPr lang="en-US" dirty="0" smtClean="0"/>
                        <a:t>112</a:t>
                      </a:r>
                      <a:endParaRPr lang="en-US" dirty="0"/>
                    </a:p>
                  </a:txBody>
                  <a:tcPr anchor="ctr"/>
                </a:tc>
                <a:tc>
                  <a:txBody>
                    <a:bodyPr/>
                    <a:lstStyle/>
                    <a:p>
                      <a:pPr algn="ctr"/>
                      <a:r>
                        <a:rPr lang="en-US" dirty="0" smtClean="0"/>
                        <a:t>113</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40</a:t>
                      </a:r>
                      <a:endParaRPr lang="en-US" dirty="0"/>
                    </a:p>
                  </a:txBody>
                  <a:tcPr anchor="ctr"/>
                </a:tc>
                <a:extLst>
                  <a:ext uri="{0D108BD9-81ED-4DB2-BD59-A6C34878D82A}">
                    <a16:rowId xmlns:a16="http://schemas.microsoft.com/office/drawing/2014/main" val="1863734359"/>
                  </a:ext>
                </a:extLst>
              </a:tr>
              <a:tr h="555585">
                <a:tc>
                  <a:txBody>
                    <a:bodyPr/>
                    <a:lstStyle/>
                    <a:p>
                      <a:pPr algn="ctr"/>
                      <a:r>
                        <a:rPr lang="en-US" b="1" dirty="0" smtClean="0">
                          <a:ln>
                            <a:noFill/>
                          </a:ln>
                          <a:solidFill>
                            <a:schemeClr val="bg1"/>
                          </a:solidFill>
                        </a:rPr>
                        <a:t>111</a:t>
                      </a:r>
                      <a:endParaRPr lang="en-US" b="1" dirty="0">
                        <a:ln>
                          <a:noFill/>
                        </a:ln>
                        <a:solidFill>
                          <a:schemeClr val="bg1"/>
                        </a:solidFill>
                      </a:endParaRPr>
                    </a:p>
                  </a:txBody>
                  <a:tcPr anchor="ctr">
                    <a:solidFill>
                      <a:schemeClr val="accent1"/>
                    </a:solidFill>
                  </a:tcPr>
                </a:tc>
                <a:tc>
                  <a:txBody>
                    <a:bodyPr/>
                    <a:lstStyle/>
                    <a:p>
                      <a:pPr algn="ctr"/>
                      <a:r>
                        <a:rPr lang="en-US" dirty="0" smtClean="0"/>
                        <a:t>679</a:t>
                      </a:r>
                      <a:endParaRPr lang="en-US" dirty="0"/>
                    </a:p>
                  </a:txBody>
                  <a:tcPr anchor="ctr">
                    <a:solidFill>
                      <a:schemeClr val="accent4">
                        <a:lumMod val="40000"/>
                        <a:lumOff val="60000"/>
                      </a:schemeClr>
                    </a:solidFill>
                  </a:tcPr>
                </a:tc>
                <a:tc>
                  <a:txBody>
                    <a:bodyPr/>
                    <a:lstStyle/>
                    <a:p>
                      <a:pPr algn="ctr"/>
                      <a:r>
                        <a:rPr lang="en-US" dirty="0" smtClean="0"/>
                        <a:t>257</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4003203553"/>
                  </a:ext>
                </a:extLst>
              </a:tr>
              <a:tr h="555585">
                <a:tc>
                  <a:txBody>
                    <a:bodyPr/>
                    <a:lstStyle/>
                    <a:p>
                      <a:pPr algn="ctr"/>
                      <a:r>
                        <a:rPr lang="en-US" b="1" dirty="0" smtClean="0">
                          <a:ln>
                            <a:noFill/>
                          </a:ln>
                          <a:solidFill>
                            <a:schemeClr val="bg1"/>
                          </a:solidFill>
                        </a:rPr>
                        <a:t>112</a:t>
                      </a:r>
                      <a:endParaRPr lang="en-US" b="1" dirty="0">
                        <a:ln>
                          <a:noFill/>
                        </a:ln>
                        <a:solidFill>
                          <a:schemeClr val="bg1"/>
                        </a:solidFill>
                      </a:endParaRPr>
                    </a:p>
                  </a:txBody>
                  <a:tcPr anchor="ctr">
                    <a:solidFill>
                      <a:schemeClr val="accent1"/>
                    </a:solidFill>
                  </a:tcPr>
                </a:tc>
                <a:tc>
                  <a:txBody>
                    <a:bodyPr/>
                    <a:lstStyle/>
                    <a:p>
                      <a:pPr algn="ctr"/>
                      <a:r>
                        <a:rPr lang="en-US" dirty="0" smtClean="0"/>
                        <a:t>491</a:t>
                      </a:r>
                      <a:endParaRPr lang="en-US" dirty="0"/>
                    </a:p>
                  </a:txBody>
                  <a:tcPr anchor="ctr"/>
                </a:tc>
                <a:tc>
                  <a:txBody>
                    <a:bodyPr/>
                    <a:lstStyle/>
                    <a:p>
                      <a:pPr algn="ctr"/>
                      <a:r>
                        <a:rPr lang="en-US" dirty="0" smtClean="0"/>
                        <a:t>1894</a:t>
                      </a:r>
                      <a:endParaRPr lang="en-US" dirty="0"/>
                    </a:p>
                  </a:txBody>
                  <a:tcPr anchor="ctr">
                    <a:solidFill>
                      <a:schemeClr val="accent4">
                        <a:lumMod val="40000"/>
                        <a:lumOff val="60000"/>
                      </a:schemeClr>
                    </a:solidFill>
                  </a:tcPr>
                </a:tc>
                <a:tc>
                  <a:txBody>
                    <a:bodyPr/>
                    <a:lstStyle/>
                    <a:p>
                      <a:pPr algn="ctr"/>
                      <a:r>
                        <a:rPr lang="en-US" dirty="0" smtClean="0"/>
                        <a:t>308</a:t>
                      </a:r>
                      <a:endParaRPr lang="en-US" dirty="0"/>
                    </a:p>
                  </a:txBody>
                  <a:tcPr anchor="ctr"/>
                </a:tc>
                <a:tc>
                  <a:txBody>
                    <a:bodyPr/>
                    <a:lstStyle/>
                    <a:p>
                      <a:pPr algn="ctr"/>
                      <a:r>
                        <a:rPr lang="en-US" dirty="0" smtClean="0"/>
                        <a:t>39</a:t>
                      </a: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2583904188"/>
                  </a:ext>
                </a:extLst>
              </a:tr>
              <a:tr h="555585">
                <a:tc>
                  <a:txBody>
                    <a:bodyPr/>
                    <a:lstStyle/>
                    <a:p>
                      <a:pPr algn="ctr"/>
                      <a:r>
                        <a:rPr lang="en-US" b="1" dirty="0" smtClean="0">
                          <a:ln>
                            <a:noFill/>
                          </a:ln>
                          <a:solidFill>
                            <a:schemeClr val="bg1"/>
                          </a:solidFill>
                        </a:rPr>
                        <a:t>113</a:t>
                      </a:r>
                      <a:endParaRPr lang="en-US" b="1" dirty="0">
                        <a:ln>
                          <a:noFill/>
                        </a:ln>
                        <a:solidFill>
                          <a:schemeClr val="bg1"/>
                        </a:solidFill>
                      </a:endParaRPr>
                    </a:p>
                  </a:txBody>
                  <a:tcPr anchor="ctr">
                    <a:solidFill>
                      <a:schemeClr val="accent1"/>
                    </a:solidFill>
                  </a:tcPr>
                </a:tc>
                <a:tc>
                  <a:txBody>
                    <a:bodyPr/>
                    <a:lstStyle/>
                    <a:p>
                      <a:pPr algn="ctr"/>
                      <a:r>
                        <a:rPr lang="en-US" dirty="0" smtClean="0"/>
                        <a:t>1</a:t>
                      </a:r>
                      <a:endParaRPr lang="en-US" dirty="0"/>
                    </a:p>
                  </a:txBody>
                  <a:tcPr anchor="ctr"/>
                </a:tc>
                <a:tc>
                  <a:txBody>
                    <a:bodyPr/>
                    <a:lstStyle/>
                    <a:p>
                      <a:pPr algn="ctr"/>
                      <a:r>
                        <a:rPr lang="en-US" dirty="0" smtClean="0"/>
                        <a:t>9</a:t>
                      </a:r>
                      <a:endParaRPr lang="en-US" dirty="0"/>
                    </a:p>
                  </a:txBody>
                  <a:tcPr anchor="ctr"/>
                </a:tc>
                <a:tc>
                  <a:txBody>
                    <a:bodyPr/>
                    <a:lstStyle/>
                    <a:p>
                      <a:pPr algn="ctr"/>
                      <a:r>
                        <a:rPr lang="en-US" dirty="0" smtClean="0"/>
                        <a:t>71</a:t>
                      </a:r>
                      <a:endParaRPr lang="en-US" dirty="0"/>
                    </a:p>
                  </a:txBody>
                  <a:tcPr anchor="ctr">
                    <a:solidFill>
                      <a:schemeClr val="accent4">
                        <a:lumMod val="40000"/>
                        <a:lumOff val="60000"/>
                      </a:schemeClr>
                    </a:solidFill>
                  </a:tcPr>
                </a:tc>
                <a:tc>
                  <a:txBody>
                    <a:bodyPr/>
                    <a:lstStyle/>
                    <a:p>
                      <a:pPr algn="ctr"/>
                      <a:r>
                        <a:rPr lang="en-US" dirty="0" smtClean="0"/>
                        <a:t>1</a:t>
                      </a: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2854755161"/>
                  </a:ext>
                </a:extLst>
              </a:tr>
              <a:tr h="555585">
                <a:tc>
                  <a:txBody>
                    <a:bodyPr/>
                    <a:lstStyle/>
                    <a:p>
                      <a:pPr algn="ctr"/>
                      <a:r>
                        <a:rPr lang="en-US" b="1" dirty="0" smtClean="0">
                          <a:ln>
                            <a:noFill/>
                          </a:ln>
                          <a:solidFill>
                            <a:schemeClr val="bg1"/>
                          </a:solidFill>
                        </a:rPr>
                        <a:t>12</a:t>
                      </a:r>
                      <a:endParaRPr lang="en-US" b="1" dirty="0">
                        <a:ln>
                          <a:noFill/>
                        </a:ln>
                        <a:solidFill>
                          <a:schemeClr val="bg1"/>
                        </a:solidFill>
                      </a:endParaRPr>
                    </a:p>
                  </a:txBody>
                  <a:tcPr anchor="ctr">
                    <a:solidFill>
                      <a:schemeClr val="accent1"/>
                    </a:solidFill>
                  </a:tcPr>
                </a:tc>
                <a:tc>
                  <a:txBody>
                    <a:bodyPr/>
                    <a:lstStyle/>
                    <a:p>
                      <a:pPr algn="ctr"/>
                      <a:r>
                        <a:rPr lang="en-US" dirty="0" smtClean="0"/>
                        <a:t>1</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204</a:t>
                      </a:r>
                      <a:endParaRPr lang="en-US" dirty="0"/>
                    </a:p>
                  </a:txBody>
                  <a:tcPr anchor="ctr">
                    <a:solidFill>
                      <a:schemeClr val="accent4">
                        <a:lumMod val="40000"/>
                        <a:lumOff val="60000"/>
                      </a:schemeClr>
                    </a:solidFill>
                  </a:tcPr>
                </a:tc>
                <a:tc>
                  <a:txBody>
                    <a:bodyPr/>
                    <a:lstStyle/>
                    <a:p>
                      <a:pPr algn="ctr"/>
                      <a:r>
                        <a:rPr lang="en-US" dirty="0" smtClean="0"/>
                        <a:t>5</a:t>
                      </a:r>
                      <a:endParaRPr lang="en-US" dirty="0"/>
                    </a:p>
                  </a:txBody>
                  <a:tcPr anchor="ctr"/>
                </a:tc>
                <a:extLst>
                  <a:ext uri="{0D108BD9-81ED-4DB2-BD59-A6C34878D82A}">
                    <a16:rowId xmlns:a16="http://schemas.microsoft.com/office/drawing/2014/main" val="2402108867"/>
                  </a:ext>
                </a:extLst>
              </a:tr>
              <a:tr h="555585">
                <a:tc>
                  <a:txBody>
                    <a:bodyPr/>
                    <a:lstStyle/>
                    <a:p>
                      <a:pPr algn="ctr"/>
                      <a:r>
                        <a:rPr lang="en-US" b="1" dirty="0" smtClean="0">
                          <a:ln>
                            <a:noFill/>
                          </a:ln>
                          <a:solidFill>
                            <a:schemeClr val="bg1"/>
                          </a:solidFill>
                        </a:rPr>
                        <a:t>40</a:t>
                      </a:r>
                      <a:endParaRPr lang="en-US" b="1" dirty="0">
                        <a:ln>
                          <a:noFill/>
                        </a:ln>
                        <a:solidFill>
                          <a:schemeClr val="bg1"/>
                        </a:solidFill>
                      </a:endParaRPr>
                    </a:p>
                  </a:txBody>
                  <a:tcPr anchor="ctr">
                    <a:solidFill>
                      <a:schemeClr val="accent1"/>
                    </a:solidFill>
                  </a:tcPr>
                </a:tc>
                <a:tc>
                  <a:txBody>
                    <a:bodyPr/>
                    <a:lstStyle/>
                    <a:p>
                      <a:pPr algn="ctr"/>
                      <a:r>
                        <a:rPr lang="en-US" dirty="0" smtClean="0"/>
                        <a:t>10</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9</a:t>
                      </a:r>
                      <a:endParaRPr lang="en-US" dirty="0"/>
                    </a:p>
                  </a:txBody>
                  <a:tcPr anchor="ctr"/>
                </a:tc>
                <a:tc>
                  <a:txBody>
                    <a:bodyPr/>
                    <a:lstStyle/>
                    <a:p>
                      <a:pPr algn="ctr"/>
                      <a:r>
                        <a:rPr lang="en-US" dirty="0" smtClean="0"/>
                        <a:t>11</a:t>
                      </a:r>
                      <a:endParaRPr lang="en-US" dirty="0"/>
                    </a:p>
                  </a:txBody>
                  <a:tcPr anchor="ctr"/>
                </a:tc>
                <a:tc>
                  <a:txBody>
                    <a:bodyPr/>
                    <a:lstStyle/>
                    <a:p>
                      <a:pPr algn="ctr"/>
                      <a:r>
                        <a:rPr lang="en-US" dirty="0" smtClean="0"/>
                        <a:t>1422</a:t>
                      </a:r>
                      <a:endParaRPr lang="en-US" dirty="0"/>
                    </a:p>
                  </a:txBody>
                  <a:tcPr anchor="ctr">
                    <a:solidFill>
                      <a:schemeClr val="accent4">
                        <a:lumMod val="40000"/>
                        <a:lumOff val="60000"/>
                      </a:schemeClr>
                    </a:solidFill>
                  </a:tcPr>
                </a:tc>
                <a:extLst>
                  <a:ext uri="{0D108BD9-81ED-4DB2-BD59-A6C34878D82A}">
                    <a16:rowId xmlns:a16="http://schemas.microsoft.com/office/drawing/2014/main" val="2897738206"/>
                  </a:ext>
                </a:extLst>
              </a:tr>
            </a:tbl>
          </a:graphicData>
        </a:graphic>
      </p:graphicFrame>
      <p:sp>
        <p:nvSpPr>
          <p:cNvPr id="13" name="TextBox 12"/>
          <p:cNvSpPr txBox="1"/>
          <p:nvPr/>
        </p:nvSpPr>
        <p:spPr>
          <a:xfrm>
            <a:off x="3687401" y="1373502"/>
            <a:ext cx="4838217" cy="461665"/>
          </a:xfrm>
          <a:prstGeom prst="rect">
            <a:avLst/>
          </a:prstGeom>
          <a:noFill/>
        </p:spPr>
        <p:txBody>
          <a:bodyPr wrap="square" rtlCol="0">
            <a:spAutoFit/>
          </a:bodyPr>
          <a:lstStyle/>
          <a:p>
            <a:pPr algn="ctr"/>
            <a:r>
              <a:rPr lang="en-US" sz="2400" dirty="0" smtClean="0"/>
              <a:t>Actual Category</a:t>
            </a:r>
            <a:endParaRPr lang="en-US" sz="2400" dirty="0"/>
          </a:p>
        </p:txBody>
      </p:sp>
      <p:sp>
        <p:nvSpPr>
          <p:cNvPr id="14" name="TextBox 13"/>
          <p:cNvSpPr txBox="1"/>
          <p:nvPr/>
        </p:nvSpPr>
        <p:spPr>
          <a:xfrm>
            <a:off x="503741" y="3086423"/>
            <a:ext cx="1538768" cy="830997"/>
          </a:xfrm>
          <a:prstGeom prst="rect">
            <a:avLst/>
          </a:prstGeom>
          <a:noFill/>
        </p:spPr>
        <p:txBody>
          <a:bodyPr wrap="square" rtlCol="0">
            <a:spAutoFit/>
          </a:bodyPr>
          <a:lstStyle/>
          <a:p>
            <a:pPr algn="ctr"/>
            <a:r>
              <a:rPr lang="en-US" sz="2400" dirty="0" smtClean="0"/>
              <a:t>Predicted Category</a:t>
            </a:r>
            <a:endParaRPr lang="en-US" sz="2400" dirty="0"/>
          </a:p>
        </p:txBody>
      </p:sp>
      <p:sp>
        <p:nvSpPr>
          <p:cNvPr id="15" name="TextBox 14"/>
          <p:cNvSpPr txBox="1"/>
          <p:nvPr/>
        </p:nvSpPr>
        <p:spPr>
          <a:xfrm>
            <a:off x="503741" y="5428527"/>
            <a:ext cx="11372949" cy="954107"/>
          </a:xfrm>
          <a:prstGeom prst="rect">
            <a:avLst/>
          </a:prstGeom>
          <a:noFill/>
        </p:spPr>
        <p:txBody>
          <a:bodyPr wrap="square" rtlCol="0">
            <a:spAutoFit/>
          </a:bodyPr>
          <a:lstStyle/>
          <a:p>
            <a:r>
              <a:rPr lang="en-US" sz="2800" dirty="0" smtClean="0"/>
              <a:t>Once Easting/Northing coordinates were incorporated into a subsequent model using the predictions from the CNN, accuracy improved to nearly 90%.</a:t>
            </a:r>
            <a:endParaRPr lang="en-US" sz="2800" dirty="0"/>
          </a:p>
        </p:txBody>
      </p:sp>
    </p:spTree>
    <p:extLst>
      <p:ext uri="{BB962C8B-B14F-4D97-AF65-F5344CB8AC3E}">
        <p14:creationId xmlns:p14="http://schemas.microsoft.com/office/powerpoint/2010/main" val="3623477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643" y="324091"/>
            <a:ext cx="11829327" cy="769441"/>
          </a:xfrm>
          <a:prstGeom prst="rect">
            <a:avLst/>
          </a:prstGeom>
          <a:noFill/>
        </p:spPr>
        <p:txBody>
          <a:bodyPr wrap="square" rtlCol="0">
            <a:spAutoFit/>
          </a:bodyPr>
          <a:lstStyle/>
          <a:p>
            <a:r>
              <a:rPr lang="en-US" sz="4400" dirty="0" smtClean="0">
                <a:latin typeface="+mj-lt"/>
              </a:rPr>
              <a:t>Ramping Up More for Images and Classifications</a:t>
            </a:r>
          </a:p>
        </p:txBody>
      </p:sp>
      <p:sp>
        <p:nvSpPr>
          <p:cNvPr id="3" name="TextBox 2"/>
          <p:cNvSpPr txBox="1"/>
          <p:nvPr/>
        </p:nvSpPr>
        <p:spPr>
          <a:xfrm>
            <a:off x="254643" y="1319514"/>
            <a:ext cx="11690430" cy="5247458"/>
          </a:xfrm>
          <a:prstGeom prst="rect">
            <a:avLst/>
          </a:prstGeom>
          <a:noFill/>
        </p:spPr>
        <p:txBody>
          <a:bodyPr wrap="square" rtlCol="0">
            <a:spAutoFit/>
          </a:bodyPr>
          <a:lstStyle/>
          <a:p>
            <a:pPr marL="285750" indent="-285750">
              <a:buFont typeface="Arial" panose="020B0604020202020204" pitchFamily="34" charset="0"/>
              <a:buChar char="•"/>
            </a:pPr>
            <a:r>
              <a:rPr lang="en-US" sz="2600" dirty="0"/>
              <a:t>While the initial CNN model that we created was relatively straightforward, a more complex </a:t>
            </a:r>
            <a:r>
              <a:rPr lang="en-US" sz="2600" dirty="0" smtClean="0"/>
              <a:t>CNN </a:t>
            </a:r>
            <a:r>
              <a:rPr lang="en-US" sz="2600" dirty="0"/>
              <a:t>model would likely provide the best results</a:t>
            </a:r>
            <a:r>
              <a:rPr lang="en-US" sz="2600" dirty="0" smtClean="0"/>
              <a:t>.</a:t>
            </a:r>
          </a:p>
          <a:p>
            <a:pPr marL="285750" indent="-285750">
              <a:buFont typeface="Arial" panose="020B0604020202020204" pitchFamily="34" charset="0"/>
              <a:buChar char="•"/>
            </a:pPr>
            <a:endParaRPr lang="en-US" sz="2600" dirty="0" smtClean="0"/>
          </a:p>
          <a:p>
            <a:pPr marL="285750" indent="-285750">
              <a:buFont typeface="Arial" panose="020B0604020202020204" pitchFamily="34" charset="0"/>
              <a:buChar char="•"/>
            </a:pPr>
            <a:r>
              <a:rPr lang="en-US" sz="2600" dirty="0" smtClean="0"/>
              <a:t>Computation </a:t>
            </a:r>
            <a:r>
              <a:rPr lang="en-US" sz="2600" dirty="0"/>
              <a:t>time required to train CNNs </a:t>
            </a:r>
            <a:r>
              <a:rPr lang="en-US" sz="2600" dirty="0" smtClean="0"/>
              <a:t>increases substantially </a:t>
            </a:r>
            <a:r>
              <a:rPr lang="en-US" sz="2600" dirty="0"/>
              <a:t>with model complexity</a:t>
            </a:r>
            <a:r>
              <a:rPr lang="en-US" sz="2600" dirty="0" smtClean="0"/>
              <a:t>.</a:t>
            </a:r>
          </a:p>
          <a:p>
            <a:pPr marL="285750" indent="-285750">
              <a:buFont typeface="Arial" panose="020B0604020202020204" pitchFamily="34" charset="0"/>
              <a:buChar char="•"/>
            </a:pPr>
            <a:endParaRPr lang="en-US" sz="2600" dirty="0" smtClean="0"/>
          </a:p>
          <a:p>
            <a:pPr marL="285750" indent="-285750">
              <a:buFont typeface="Arial" panose="020B0604020202020204" pitchFamily="34" charset="0"/>
              <a:buChar char="•"/>
            </a:pPr>
            <a:r>
              <a:rPr lang="en-US" sz="2600" dirty="0" smtClean="0"/>
              <a:t>GPUs </a:t>
            </a:r>
            <a:r>
              <a:rPr lang="en-US" sz="2600" dirty="0"/>
              <a:t>(Graphics Processing Units) are far more efficient at performing the types of calculations used in machine learning algorithms than CPUs (Central Processing Units).  </a:t>
            </a:r>
            <a:endParaRPr lang="en-US" sz="2600" dirty="0" smtClean="0"/>
          </a:p>
          <a:p>
            <a:pPr marL="285750" indent="-285750">
              <a:buFont typeface="Arial" panose="020B0604020202020204" pitchFamily="34" charset="0"/>
              <a:buChar char="•"/>
            </a:pPr>
            <a:endParaRPr lang="en-US" sz="2600" dirty="0" smtClean="0"/>
          </a:p>
          <a:p>
            <a:pPr marL="285750" indent="-285750">
              <a:buFont typeface="Arial" panose="020B0604020202020204" pitchFamily="34" charset="0"/>
              <a:buChar char="•"/>
            </a:pPr>
            <a:r>
              <a:rPr lang="en-US" sz="2600" dirty="0" smtClean="0"/>
              <a:t>To date, transitioning </a:t>
            </a:r>
            <a:r>
              <a:rPr lang="en-US" sz="2600" dirty="0"/>
              <a:t>to a machine with a suitable GPU for machine learning and taking the time to optimize the GPU for </a:t>
            </a:r>
            <a:r>
              <a:rPr lang="en-US" sz="2600" dirty="0" smtClean="0"/>
              <a:t>this project has likely </a:t>
            </a:r>
            <a:r>
              <a:rPr lang="en-US" sz="2600" dirty="0"/>
              <a:t>saved 100-150 computer processing </a:t>
            </a:r>
            <a:r>
              <a:rPr lang="en-US" sz="2600" dirty="0" smtClean="0"/>
              <a:t>hours.</a:t>
            </a:r>
            <a:endParaRPr lang="en-US" sz="2600" dirty="0"/>
          </a:p>
        </p:txBody>
      </p:sp>
    </p:spTree>
    <p:extLst>
      <p:ext uri="{BB962C8B-B14F-4D97-AF65-F5344CB8AC3E}">
        <p14:creationId xmlns:p14="http://schemas.microsoft.com/office/powerpoint/2010/main" val="3482782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7241" y="127321"/>
            <a:ext cx="11076972" cy="769441"/>
          </a:xfrm>
          <a:prstGeom prst="rect">
            <a:avLst/>
          </a:prstGeom>
          <a:noFill/>
        </p:spPr>
        <p:txBody>
          <a:bodyPr wrap="square" rtlCol="0">
            <a:spAutoFit/>
          </a:bodyPr>
          <a:lstStyle/>
          <a:p>
            <a:r>
              <a:rPr lang="en-US" sz="4400" dirty="0" smtClean="0">
                <a:latin typeface="+mj-lt"/>
              </a:rPr>
              <a:t>CNN Model Architecture Decisions</a:t>
            </a:r>
          </a:p>
        </p:txBody>
      </p:sp>
      <p:sp>
        <p:nvSpPr>
          <p:cNvPr id="4" name="TextBox 3"/>
          <p:cNvSpPr txBox="1"/>
          <p:nvPr/>
        </p:nvSpPr>
        <p:spPr>
          <a:xfrm>
            <a:off x="347241" y="1035658"/>
            <a:ext cx="11563107" cy="553997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As noted earlier, a more complex CNN would likely provide better results since complex models are better suited for picking up on nuances in images rather than basic features such as colors and edges.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Computer vision research is a booming field with companies such as Facebook, Google, etc., investing a significant amount of resources into it.  </a:t>
            </a:r>
            <a:br>
              <a:rPr lang="en-US" sz="2400" dirty="0" smtClean="0"/>
            </a:br>
            <a:endParaRPr lang="en-US" sz="2400" dirty="0" smtClean="0"/>
          </a:p>
          <a:p>
            <a:pPr marL="342900" indent="-342900">
              <a:buFont typeface="Arial" panose="020B0604020202020204" pitchFamily="34" charset="0"/>
              <a:buChar char="•"/>
            </a:pPr>
            <a:r>
              <a:rPr lang="en-US" sz="2400" dirty="0" smtClean="0"/>
              <a:t>There already exist numerous computer vision based CNN </a:t>
            </a:r>
            <a:r>
              <a:rPr lang="en-US" sz="2400" dirty="0" smtClean="0"/>
              <a:t>model structures </a:t>
            </a:r>
            <a:r>
              <a:rPr lang="en-US" sz="2400" dirty="0" smtClean="0"/>
              <a:t>that are available for use.  No need to reinvent the wheel!</a:t>
            </a:r>
          </a:p>
          <a:p>
            <a:endParaRPr lang="en-US" sz="2400" dirty="0"/>
          </a:p>
          <a:p>
            <a:pPr marL="342900" indent="-342900">
              <a:buFont typeface="Arial" panose="020B0604020202020204" pitchFamily="34" charset="0"/>
              <a:buChar char="•"/>
            </a:pPr>
            <a:r>
              <a:rPr lang="en-US" sz="2400" dirty="0" smtClean="0"/>
              <a:t>After much research, we decided to use 3 separate CNN architectures to see which would suit our needs best.</a:t>
            </a:r>
          </a:p>
          <a:p>
            <a:pPr marL="800100" lvl="1" indent="-342900">
              <a:buFont typeface="Wingdings" panose="05000000000000000000" pitchFamily="2" charset="2"/>
              <a:buChar char="q"/>
            </a:pPr>
            <a:r>
              <a:rPr lang="en-US" sz="2200" dirty="0" smtClean="0"/>
              <a:t>Our initial 5-layer network</a:t>
            </a:r>
          </a:p>
          <a:p>
            <a:pPr marL="800100" lvl="1" indent="-342900">
              <a:buFont typeface="Wingdings" panose="05000000000000000000" pitchFamily="2" charset="2"/>
              <a:buChar char="q"/>
            </a:pPr>
            <a:r>
              <a:rPr lang="en-US" sz="2200" dirty="0" smtClean="0"/>
              <a:t>Inception V3 (a 48-layer neural network)</a:t>
            </a:r>
          </a:p>
          <a:p>
            <a:pPr marL="800100" lvl="1" indent="-342900">
              <a:buFont typeface="Wingdings" panose="05000000000000000000" pitchFamily="2" charset="2"/>
              <a:buChar char="q"/>
            </a:pPr>
            <a:r>
              <a:rPr lang="en-US" sz="2200" dirty="0" smtClean="0"/>
              <a:t>Resnet50 (a 50-layer neural network with exotic architecture)</a:t>
            </a:r>
            <a:endParaRPr lang="en-US" sz="2200" dirty="0"/>
          </a:p>
        </p:txBody>
      </p:sp>
    </p:spTree>
    <p:extLst>
      <p:ext uri="{BB962C8B-B14F-4D97-AF65-F5344CB8AC3E}">
        <p14:creationId xmlns:p14="http://schemas.microsoft.com/office/powerpoint/2010/main" val="473198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413" y="300941"/>
            <a:ext cx="9826906" cy="769441"/>
          </a:xfrm>
          <a:prstGeom prst="rect">
            <a:avLst/>
          </a:prstGeom>
          <a:noFill/>
        </p:spPr>
        <p:txBody>
          <a:bodyPr wrap="square" rtlCol="0">
            <a:spAutoFit/>
          </a:bodyPr>
          <a:lstStyle/>
          <a:p>
            <a:r>
              <a:rPr lang="en-US" sz="4400" dirty="0" smtClean="0">
                <a:latin typeface="+mj-lt"/>
              </a:rPr>
              <a:t>List of Land Pro Classifications</a:t>
            </a:r>
            <a:endParaRPr lang="en-US" sz="4400" dirty="0">
              <a:latin typeface="+mj-lt"/>
            </a:endParaRPr>
          </a:p>
        </p:txBody>
      </p:sp>
      <p:sp>
        <p:nvSpPr>
          <p:cNvPr id="3" name="TextBox 2"/>
          <p:cNvSpPr txBox="1"/>
          <p:nvPr/>
        </p:nvSpPr>
        <p:spPr>
          <a:xfrm>
            <a:off x="451413" y="1238491"/>
            <a:ext cx="10961226" cy="954107"/>
          </a:xfrm>
          <a:prstGeom prst="rect">
            <a:avLst/>
          </a:prstGeom>
          <a:noFill/>
        </p:spPr>
        <p:txBody>
          <a:bodyPr wrap="square" rtlCol="0">
            <a:spAutoFit/>
          </a:bodyPr>
          <a:lstStyle/>
          <a:p>
            <a:r>
              <a:rPr lang="en-US" sz="2800" dirty="0" smtClean="0"/>
              <a:t>Due to lack of representation of certain categories, the Fulton County data set included images from 17 different Land Pro classifications:</a:t>
            </a:r>
            <a:endParaRPr lang="en-US" sz="2800" dirty="0"/>
          </a:p>
        </p:txBody>
      </p:sp>
      <p:sp>
        <p:nvSpPr>
          <p:cNvPr id="4" name="TextBox 3"/>
          <p:cNvSpPr txBox="1"/>
          <p:nvPr/>
        </p:nvSpPr>
        <p:spPr>
          <a:xfrm>
            <a:off x="451413" y="2520615"/>
            <a:ext cx="5578997" cy="3477875"/>
          </a:xfrm>
          <a:prstGeom prst="rect">
            <a:avLst/>
          </a:prstGeom>
          <a:noFill/>
        </p:spPr>
        <p:txBody>
          <a:bodyPr wrap="square" numCol="1" rtlCol="0">
            <a:spAutoFit/>
          </a:bodyPr>
          <a:lstStyle/>
          <a:p>
            <a:r>
              <a:rPr lang="en-US" sz="2000" dirty="0" smtClean="0"/>
              <a:t>111:  Low Density Residential (3,743 images)</a:t>
            </a:r>
          </a:p>
          <a:p>
            <a:r>
              <a:rPr lang="en-US" sz="2000" dirty="0" smtClean="0"/>
              <a:t>112:  Medium Density Residential (8,356 images)</a:t>
            </a:r>
          </a:p>
          <a:p>
            <a:r>
              <a:rPr lang="en-US" sz="2000" dirty="0" smtClean="0"/>
              <a:t>113:  High Density Residential (1,589 images)</a:t>
            </a:r>
          </a:p>
          <a:p>
            <a:r>
              <a:rPr lang="en-US" sz="2000" dirty="0" smtClean="0"/>
              <a:t>117:  Multifamily Residential (721 images) </a:t>
            </a:r>
          </a:p>
          <a:p>
            <a:r>
              <a:rPr lang="en-US" sz="2000" dirty="0" smtClean="0"/>
              <a:t>119:  Mobile Home Parks (25 images)</a:t>
            </a:r>
          </a:p>
          <a:p>
            <a:r>
              <a:rPr lang="en-US" sz="2000" dirty="0" smtClean="0"/>
              <a:t>12:    Commercial and Services (1,081 images)</a:t>
            </a:r>
          </a:p>
          <a:p>
            <a:r>
              <a:rPr lang="en-US" sz="2000" dirty="0" smtClean="0"/>
              <a:t>121:  Intensive Institutional (544 images)</a:t>
            </a:r>
          </a:p>
          <a:p>
            <a:r>
              <a:rPr lang="en-US" sz="2000" dirty="0" smtClean="0"/>
              <a:t>13:    Industrial (99 images)</a:t>
            </a:r>
          </a:p>
          <a:p>
            <a:r>
              <a:rPr lang="en-US" sz="2000" dirty="0" smtClean="0"/>
              <a:t>14:    Transportation, Communication and Utilities</a:t>
            </a:r>
            <a:br>
              <a:rPr lang="en-US" sz="2000" dirty="0" smtClean="0"/>
            </a:br>
            <a:r>
              <a:rPr lang="en-US" sz="2000" dirty="0" smtClean="0"/>
              <a:t>          (260 images)</a:t>
            </a:r>
          </a:p>
          <a:p>
            <a:endParaRPr lang="en-US" sz="2000" dirty="0"/>
          </a:p>
        </p:txBody>
      </p:sp>
      <p:sp>
        <p:nvSpPr>
          <p:cNvPr id="5" name="TextBox 4"/>
          <p:cNvSpPr txBox="1"/>
          <p:nvPr/>
        </p:nvSpPr>
        <p:spPr>
          <a:xfrm>
            <a:off x="6030410" y="2520615"/>
            <a:ext cx="5808563" cy="3139321"/>
          </a:xfrm>
          <a:prstGeom prst="rect">
            <a:avLst/>
          </a:prstGeom>
          <a:noFill/>
        </p:spPr>
        <p:txBody>
          <a:bodyPr wrap="square" rtlCol="0">
            <a:spAutoFit/>
          </a:bodyPr>
          <a:lstStyle/>
          <a:p>
            <a:r>
              <a:rPr lang="en-US" sz="2000" dirty="0" smtClean="0"/>
              <a:t>15:    Industrial and Commercial Complexes </a:t>
            </a:r>
            <a:br>
              <a:rPr lang="en-US" sz="2000" dirty="0" smtClean="0"/>
            </a:br>
            <a:r>
              <a:rPr lang="en-US" sz="2000" dirty="0" smtClean="0"/>
              <a:t>          (1,378 images)</a:t>
            </a:r>
          </a:p>
          <a:p>
            <a:r>
              <a:rPr lang="en-US" sz="2000" dirty="0" smtClean="0"/>
              <a:t>17:    Other Urban (126 images)</a:t>
            </a:r>
          </a:p>
          <a:p>
            <a:r>
              <a:rPr lang="en-US" sz="2000" dirty="0" smtClean="0"/>
              <a:t>171:  Golf Courses (376 images)</a:t>
            </a:r>
          </a:p>
          <a:p>
            <a:r>
              <a:rPr lang="en-US" sz="2000" dirty="0" smtClean="0"/>
              <a:t>172:  Cemeteries ( 104 images)</a:t>
            </a:r>
          </a:p>
          <a:p>
            <a:r>
              <a:rPr lang="en-US" sz="2000" dirty="0" smtClean="0"/>
              <a:t>20:    Agriculture (1,992 images)</a:t>
            </a:r>
          </a:p>
          <a:p>
            <a:r>
              <a:rPr lang="en-US" sz="2000" dirty="0" smtClean="0"/>
              <a:t>40:    Forest (6,157 images)</a:t>
            </a:r>
          </a:p>
          <a:p>
            <a:r>
              <a:rPr lang="en-US" sz="2000" dirty="0" smtClean="0"/>
              <a:t>60:    Wetlands (84 images)</a:t>
            </a:r>
          </a:p>
          <a:p>
            <a:r>
              <a:rPr lang="en-US" sz="2000" dirty="0" smtClean="0"/>
              <a:t>76:    Transitional Areas (545 images)</a:t>
            </a:r>
          </a:p>
          <a:p>
            <a:endParaRPr lang="en-US" dirty="0"/>
          </a:p>
        </p:txBody>
      </p:sp>
    </p:spTree>
    <p:extLst>
      <p:ext uri="{BB962C8B-B14F-4D97-AF65-F5344CB8AC3E}">
        <p14:creationId xmlns:p14="http://schemas.microsoft.com/office/powerpoint/2010/main" val="23836543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263" y="254643"/>
            <a:ext cx="6944810" cy="769441"/>
          </a:xfrm>
          <a:prstGeom prst="rect">
            <a:avLst/>
          </a:prstGeom>
          <a:noFill/>
        </p:spPr>
        <p:txBody>
          <a:bodyPr wrap="square" rtlCol="0">
            <a:spAutoFit/>
          </a:bodyPr>
          <a:lstStyle/>
          <a:p>
            <a:r>
              <a:rPr lang="en-US" sz="4400" dirty="0" smtClean="0">
                <a:latin typeface="+mj-lt"/>
              </a:rPr>
              <a:t>Class Imbalance</a:t>
            </a:r>
            <a:endParaRPr lang="en-US" sz="4400" dirty="0">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274" y="1192343"/>
            <a:ext cx="6205839" cy="4835977"/>
          </a:xfrm>
          <a:prstGeom prst="rect">
            <a:avLst/>
          </a:prstGeom>
        </p:spPr>
      </p:pic>
      <p:sp>
        <p:nvSpPr>
          <p:cNvPr id="5" name="TextBox 4"/>
          <p:cNvSpPr txBox="1"/>
          <p:nvPr/>
        </p:nvSpPr>
        <p:spPr>
          <a:xfrm>
            <a:off x="555583" y="1348175"/>
            <a:ext cx="4710897"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number of images in each category ranges from 25 to 8,356.</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Some Land Pro classifications are represented by less than 100 images for Fulton County.</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Severe class imbalance and a small number of images to train with makes it difficult for models to correctly classify categories with less representation.  </a:t>
            </a:r>
            <a:endParaRPr lang="en-US" sz="2400" dirty="0"/>
          </a:p>
        </p:txBody>
      </p:sp>
    </p:spTree>
    <p:extLst>
      <p:ext uri="{BB962C8B-B14F-4D97-AF65-F5344CB8AC3E}">
        <p14:creationId xmlns:p14="http://schemas.microsoft.com/office/powerpoint/2010/main" val="566439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2972</TotalTime>
  <Words>1554</Words>
  <Application>Microsoft Office PowerPoint</Application>
  <PresentationFormat>Widescreen</PresentationFormat>
  <Paragraphs>225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LandPro and Image Classification using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LandPro and Image Classification using Machine Learning</dc:title>
  <dc:creator>Bryan Barnett</dc:creator>
  <cp:lastModifiedBy>Bryan Barnett</cp:lastModifiedBy>
  <cp:revision>81</cp:revision>
  <dcterms:created xsi:type="dcterms:W3CDTF">2020-01-13T20:07:44Z</dcterms:created>
  <dcterms:modified xsi:type="dcterms:W3CDTF">2020-01-16T18:39:36Z</dcterms:modified>
</cp:coreProperties>
</file>